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73"/>
  </p:notesMasterIdLst>
  <p:sldIdLst>
    <p:sldId id="995" r:id="rId5"/>
    <p:sldId id="997" r:id="rId6"/>
    <p:sldId id="998" r:id="rId7"/>
    <p:sldId id="1103" r:id="rId8"/>
    <p:sldId id="1006" r:id="rId9"/>
    <p:sldId id="1002" r:id="rId10"/>
    <p:sldId id="1004" r:id="rId11"/>
    <p:sldId id="1016" r:id="rId12"/>
    <p:sldId id="1005" r:id="rId13"/>
    <p:sldId id="971" r:id="rId14"/>
    <p:sldId id="1012" r:id="rId15"/>
    <p:sldId id="1010" r:id="rId16"/>
    <p:sldId id="1011" r:id="rId17"/>
    <p:sldId id="1092" r:id="rId18"/>
    <p:sldId id="1085" r:id="rId19"/>
    <p:sldId id="956" r:id="rId20"/>
    <p:sldId id="957" r:id="rId21"/>
    <p:sldId id="959" r:id="rId22"/>
    <p:sldId id="958" r:id="rId23"/>
    <p:sldId id="1093" r:id="rId24"/>
    <p:sldId id="1094" r:id="rId25"/>
    <p:sldId id="808" r:id="rId26"/>
    <p:sldId id="1009" r:id="rId27"/>
    <p:sldId id="1096" r:id="rId28"/>
    <p:sldId id="827" r:id="rId29"/>
    <p:sldId id="839" r:id="rId30"/>
    <p:sldId id="819" r:id="rId31"/>
    <p:sldId id="826" r:id="rId32"/>
    <p:sldId id="1013" r:id="rId33"/>
    <p:sldId id="1374" r:id="rId34"/>
    <p:sldId id="1014" r:id="rId35"/>
    <p:sldId id="1018" r:id="rId36"/>
    <p:sldId id="999" r:id="rId37"/>
    <p:sldId id="1017" r:id="rId38"/>
    <p:sldId id="955" r:id="rId39"/>
    <p:sldId id="697" r:id="rId40"/>
    <p:sldId id="1099" r:id="rId41"/>
    <p:sldId id="830" r:id="rId42"/>
    <p:sldId id="698" r:id="rId43"/>
    <p:sldId id="821" r:id="rId44"/>
    <p:sldId id="699" r:id="rId45"/>
    <p:sldId id="1373" r:id="rId46"/>
    <p:sldId id="1100" r:id="rId47"/>
    <p:sldId id="700" r:id="rId48"/>
    <p:sldId id="701" r:id="rId49"/>
    <p:sldId id="702" r:id="rId50"/>
    <p:sldId id="1084" r:id="rId51"/>
    <p:sldId id="703" r:id="rId52"/>
    <p:sldId id="846" r:id="rId53"/>
    <p:sldId id="705" r:id="rId54"/>
    <p:sldId id="870" r:id="rId55"/>
    <p:sldId id="1105" r:id="rId56"/>
    <p:sldId id="916" r:id="rId57"/>
    <p:sldId id="1369" r:id="rId58"/>
    <p:sldId id="1102" r:id="rId59"/>
    <p:sldId id="714" r:id="rId60"/>
    <p:sldId id="715" r:id="rId61"/>
    <p:sldId id="716" r:id="rId62"/>
    <p:sldId id="717" r:id="rId63"/>
    <p:sldId id="1367" r:id="rId64"/>
    <p:sldId id="719" r:id="rId65"/>
    <p:sldId id="720" r:id="rId66"/>
    <p:sldId id="721" r:id="rId67"/>
    <p:sldId id="722" r:id="rId68"/>
    <p:sldId id="723" r:id="rId69"/>
    <p:sldId id="725" r:id="rId70"/>
    <p:sldId id="782" r:id="rId71"/>
    <p:sldId id="965" r:id="rId72"/>
  </p:sldIdLst>
  <p:sldSz cx="12192000" cy="6858000"/>
  <p:notesSz cx="7004050" cy="9290050"/>
  <p:embeddedFontLst>
    <p:embeddedFont>
      <p:font typeface="Aharoni" panose="02010803020104030203" pitchFamily="2" charset="-79"/>
      <p:bold r:id="rId74"/>
    </p:embeddedFont>
    <p:embeddedFont>
      <p:font typeface="Arial Black" panose="020B0A04020102020204" pitchFamily="34" charset="0"/>
      <p:bold r:id="rId75"/>
    </p:embeddedFont>
    <p:embeddedFont>
      <p:font typeface="Brush Script MT" panose="03060802040406070304" pitchFamily="66" charset="0"/>
      <p:italic r:id="rId76"/>
    </p:embeddedFont>
    <p:embeddedFont>
      <p:font typeface="Mistral" panose="03090702030407020403" pitchFamily="66" charset="0"/>
      <p:regular r:id="rId77"/>
    </p:embeddedFont>
    <p:embeddedFont>
      <p:font typeface="Montserrat ExtraBold" panose="00000900000000000000" pitchFamily="2" charset="0"/>
      <p:bold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FF"/>
    <a:srgbClr val="00FFFF"/>
    <a:srgbClr val="66FF33"/>
    <a:srgbClr val="0000FF"/>
    <a:srgbClr val="43FC24"/>
    <a:srgbClr val="FFFF00"/>
    <a:srgbClr val="FF0000"/>
    <a:srgbClr val="009900"/>
    <a:srgbClr val="00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76187" autoAdjust="0"/>
  </p:normalViewPr>
  <p:slideViewPr>
    <p:cSldViewPr snapToGrid="0">
      <p:cViewPr varScale="1">
        <p:scale>
          <a:sx n="51" d="100"/>
          <a:sy n="51" d="100"/>
        </p:scale>
        <p:origin x="74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Rebelo" userId="ae4137220d5c73a6" providerId="LiveId" clId="{3068A7E6-0779-43A0-95B4-C71F2C1B98DA}"/>
    <pc:docChg chg="modSld">
      <pc:chgData name="Carlos Rebelo" userId="ae4137220d5c73a6" providerId="LiveId" clId="{3068A7E6-0779-43A0-95B4-C71F2C1B98DA}" dt="2024-04-07T15:30:02.980" v="0" actId="1076"/>
      <pc:docMkLst>
        <pc:docMk/>
      </pc:docMkLst>
      <pc:sldChg chg="modSp mod">
        <pc:chgData name="Carlos Rebelo" userId="ae4137220d5c73a6" providerId="LiveId" clId="{3068A7E6-0779-43A0-95B4-C71F2C1B98DA}" dt="2024-04-07T15:30:02.980" v="0" actId="1076"/>
        <pc:sldMkLst>
          <pc:docMk/>
          <pc:sldMk cId="1802503834" sldId="720"/>
        </pc:sldMkLst>
        <pc:spChg chg="mod">
          <ac:chgData name="Carlos Rebelo" userId="ae4137220d5c73a6" providerId="LiveId" clId="{3068A7E6-0779-43A0-95B4-C71F2C1B98DA}" dt="2024-04-07T15:30:02.980" v="0" actId="1076"/>
          <ac:spMkLst>
            <pc:docMk/>
            <pc:sldMk cId="1802503834" sldId="720"/>
            <ac:spMk id="5" creationId="{00000000-0000-0000-0000-000000000000}"/>
          </ac:spMkLst>
        </pc:spChg>
        <pc:cxnChg chg="mod">
          <ac:chgData name="Carlos Rebelo" userId="ae4137220d5c73a6" providerId="LiveId" clId="{3068A7E6-0779-43A0-95B4-C71F2C1B98DA}" dt="2024-04-07T15:30:02.980" v="0" actId="1076"/>
          <ac:cxnSpMkLst>
            <pc:docMk/>
            <pc:sldMk cId="1802503834" sldId="720"/>
            <ac:cxnSpMk id="8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2743B0FD-7635-4AE5-BFCB-774B883984D7}" type="datetimeFigureOut">
              <a:rPr lang="en-CA" smtClean="0"/>
              <a:t>2024-04-07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1160463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2577E379-9FC5-492D-9172-0A9EE55B05A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807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05572-4E65-4283-95F3-E0F8B13F3161}"/>
              </a:ext>
            </a:extLst>
          </p:cNvPr>
          <p:cNvSpPr/>
          <p:nvPr userDrawn="1"/>
        </p:nvSpPr>
        <p:spPr>
          <a:xfrm>
            <a:off x="46130" y="30634"/>
            <a:ext cx="12099741" cy="67967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363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5" descr="A black and white photo of a city&#10;&#10;Description automatically generated with low confidence">
            <a:extLst>
              <a:ext uri="{FF2B5EF4-FFF2-40B4-BE49-F238E27FC236}">
                <a16:creationId xmlns:a16="http://schemas.microsoft.com/office/drawing/2014/main" id="{2C88072A-5BC1-A252-1C33-71ECDEFCE08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507" r="-1" b="12372"/>
          <a:stretch/>
        </p:blipFill>
        <p:spPr>
          <a:xfrm>
            <a:off x="-794591" y="-146991"/>
            <a:ext cx="13361557" cy="715198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3A4F4-9650-69BB-A30E-E5491198F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6184" y="5547682"/>
            <a:ext cx="8099803" cy="5715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Module: demo : file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D2558-4EF8-42F5-E0BB-943A82FE395E}"/>
              </a:ext>
            </a:extLst>
          </p:cNvPr>
          <p:cNvSpPr txBox="1"/>
          <p:nvPr userDrawn="1"/>
        </p:nvSpPr>
        <p:spPr>
          <a:xfrm>
            <a:off x="3579368" y="1491915"/>
            <a:ext cx="5293437" cy="315471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199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FFFF"/>
                  </a:glow>
                </a:effectLst>
                <a:latin typeface="Mistral" panose="03090702030407020403" pitchFamily="66" charset="0"/>
              </a:rPr>
              <a:t>Demo!</a:t>
            </a:r>
            <a:endParaRPr lang="en-CA" sz="199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00FFFF"/>
                </a:glow>
              </a:effectLst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2024-04-07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0681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2024-04-07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708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076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2024-04-07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77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651727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836712"/>
            <a:ext cx="2113557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834320"/>
            <a:ext cx="7055168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829356"/>
            <a:ext cx="2918440" cy="593686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337799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800523" y="548680"/>
            <a:ext cx="1345472" cy="6224901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423925" y="548680"/>
            <a:ext cx="5376597" cy="622250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505485" y="548680"/>
            <a:ext cx="2918440" cy="6222509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190523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hdwallsource.com/img/2014/7/cool-computer-backgrounds-27940-28662-hd-wallpapers.jpg">
            <a:extLst>
              <a:ext uri="{FF2B5EF4-FFF2-40B4-BE49-F238E27FC236}">
                <a16:creationId xmlns:a16="http://schemas.microsoft.com/office/drawing/2014/main" id="{BBD2BBF7-9E82-D807-DA2C-AFE5AC0509B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6025"/>
          <a:stretch/>
        </p:blipFill>
        <p:spPr bwMode="auto">
          <a:xfrm>
            <a:off x="0" y="43706"/>
            <a:ext cx="12246512" cy="681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CDD70-555E-CF2E-7ED6-B21513911482}"/>
              </a:ext>
            </a:extLst>
          </p:cNvPr>
          <p:cNvSpPr txBox="1"/>
          <p:nvPr userDrawn="1"/>
        </p:nvSpPr>
        <p:spPr>
          <a:xfrm>
            <a:off x="3684780" y="0"/>
            <a:ext cx="4477508" cy="1569660"/>
          </a:xfrm>
          <a:prstGeom prst="rect">
            <a:avLst/>
          </a:prstGeom>
          <a:noFill/>
          <a:effectLst>
            <a:glow rad="228600">
              <a:srgbClr val="FF00FF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96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FF"/>
                  </a:glow>
                </a:effectLst>
                <a:latin typeface="Mistral" panose="03090702030407020403" pitchFamily="66" charset="0"/>
              </a:rPr>
              <a:t>Your Turn!</a:t>
            </a:r>
            <a:endParaRPr lang="en-CA" sz="96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00FF"/>
                </a:glow>
              </a:effectLst>
              <a:latin typeface="Mistral" panose="03090702030407020403" pitchFamily="66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FCBDC-5263-389A-55E0-DA9595ECD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34" y="2071544"/>
            <a:ext cx="10972800" cy="571500"/>
          </a:xfrm>
        </p:spPr>
        <p:txBody>
          <a:bodyPr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3862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hdwallsource.com/img/2014/7/cool-computer-backgrounds-27940-28662-hd-wallpapers.jpg">
            <a:extLst>
              <a:ext uri="{FF2B5EF4-FFF2-40B4-BE49-F238E27FC236}">
                <a16:creationId xmlns:a16="http://schemas.microsoft.com/office/drawing/2014/main" id="{BBD2BBF7-9E82-D807-DA2C-AFE5AC0509B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6" b="6025"/>
          <a:stretch/>
        </p:blipFill>
        <p:spPr bwMode="auto">
          <a:xfrm>
            <a:off x="0" y="43706"/>
            <a:ext cx="12246512" cy="681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54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1208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white balls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8F8F3480-5BB1-6267-11DF-241586749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r="56173"/>
          <a:stretch/>
        </p:blipFill>
        <p:spPr>
          <a:xfrm>
            <a:off x="15478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335EB9-2C40-1E31-3F1A-7BDF22545FFB}"/>
              </a:ext>
            </a:extLst>
          </p:cNvPr>
          <p:cNvSpPr/>
          <p:nvPr userDrawn="1"/>
        </p:nvSpPr>
        <p:spPr>
          <a:xfrm>
            <a:off x="279978" y="630404"/>
            <a:ext cx="121589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Learning the gentle art and wisdom of writing clean, efficient code…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74C330-AADD-FA74-A45F-CC437257D0F1}"/>
              </a:ext>
            </a:extLst>
          </p:cNvPr>
          <p:cNvSpPr txBox="1"/>
          <p:nvPr userDrawn="1"/>
        </p:nvSpPr>
        <p:spPr>
          <a:xfrm>
            <a:off x="573520" y="-69518"/>
            <a:ext cx="11266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0" kern="1200" cap="small" baseline="0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rPr>
              <a:t>Object-Oriented Programming in Java</a:t>
            </a:r>
            <a:endParaRPr lang="en-CA" sz="4400" b="1" i="0" kern="1200" cap="small" baseline="0" dirty="0">
              <a:solidFill>
                <a:srgbClr val="FFFF00"/>
              </a:solidFill>
              <a:effectLst>
                <a:glow rad="101600">
                  <a:schemeClr val="tx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4B2CD5-5105-803A-298E-A9AF5961153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6252" y="1968694"/>
            <a:ext cx="8640762" cy="2569122"/>
          </a:xfrm>
          <a:solidFill>
            <a:srgbClr val="006600">
              <a:alpha val="61000"/>
            </a:srgbClr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defRPr lang="en-US" sz="5333" i="1" dirty="0" smtClean="0">
                <a:solidFill>
                  <a:srgbClr val="FFFF00"/>
                </a:solidFill>
                <a:latin typeface="+mn-lt"/>
                <a:cs typeface="+mn-cs"/>
              </a:defRPr>
            </a:lvl1pPr>
            <a:lvl2pPr>
              <a:defRPr lang="en-US" sz="3200" dirty="0" smtClean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lvl="0" indent="0" algn="ctr" defTabSz="914400">
              <a:buNone/>
            </a:pPr>
            <a:r>
              <a:rPr lang="en-US" dirty="0"/>
              <a:t>Title</a:t>
            </a:r>
          </a:p>
          <a:p>
            <a:pPr marL="457200" lvl="1" indent="-457200" defTabSz="914400">
              <a:buChar char="•"/>
            </a:pPr>
            <a:r>
              <a:rPr lang="en-US" dirty="0"/>
              <a:t>Subtitles</a:t>
            </a:r>
          </a:p>
        </p:txBody>
      </p:sp>
    </p:spTree>
    <p:extLst>
      <p:ext uri="{BB962C8B-B14F-4D97-AF65-F5344CB8AC3E}">
        <p14:creationId xmlns:p14="http://schemas.microsoft.com/office/powerpoint/2010/main" val="246636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05572-4E65-4283-95F3-E0F8B13F3161}"/>
              </a:ext>
            </a:extLst>
          </p:cNvPr>
          <p:cNvSpPr/>
          <p:nvPr userDrawn="1"/>
        </p:nvSpPr>
        <p:spPr>
          <a:xfrm>
            <a:off x="46130" y="30634"/>
            <a:ext cx="12099741" cy="679673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08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0032438" y="68626"/>
            <a:ext cx="2113557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977269" y="66234"/>
            <a:ext cx="7055168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Heap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6129" y="61270"/>
            <a:ext cx="2918440" cy="6704956"/>
          </a:xfrm>
          <a:prstGeom prst="rect">
            <a:avLst/>
          </a:prstGeom>
          <a:solidFill>
            <a:srgbClr val="00FFFF">
              <a:alpha val="20000"/>
            </a:srgbClr>
          </a:solidFill>
          <a:ln>
            <a:solidFill>
              <a:srgbClr val="00FFFF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05572-4E65-4283-95F3-E0F8B13F3161}"/>
              </a:ext>
            </a:extLst>
          </p:cNvPr>
          <p:cNvSpPr/>
          <p:nvPr userDrawn="1"/>
        </p:nvSpPr>
        <p:spPr>
          <a:xfrm>
            <a:off x="46130" y="30634"/>
            <a:ext cx="12099741" cy="679673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33514-11B1-4F50-B6FE-4E02F0547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1132266"/>
            <a:ext cx="10195984" cy="54504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52FCD5-91CA-4309-A525-895102F41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69" y="-19427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72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47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23395"/>
            <a:ext cx="10972800" cy="1143000"/>
          </a:xfrm>
        </p:spPr>
        <p:txBody>
          <a:bodyPr>
            <a:noAutofit/>
          </a:bodyPr>
          <a:lstStyle>
            <a:lvl1pPr>
              <a:defRPr sz="3600" i="0" cap="small" baseline="0">
                <a:latin typeface="Montserrat ExtraBold" panose="000009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579086B7-8C52-4307-A6E2-68D55E03088D}" type="datetimeFigureOut">
              <a:rPr lang="en-CA" smtClean="0"/>
              <a:pPr/>
              <a:t>2024-04-07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988C55F-30EF-442D-9402-E550EFCE904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920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0B555B-6FEE-3414-072A-A98278027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193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3" name="Picture 2" descr="Physics GIFs - Get the best GIF on GIPHY">
            <a:extLst>
              <a:ext uri="{FF2B5EF4-FFF2-40B4-BE49-F238E27FC236}">
                <a16:creationId xmlns:a16="http://schemas.microsoft.com/office/drawing/2014/main" id="{B89C6171-46B5-F199-85FC-FC2D79A7EA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918" y="4783537"/>
            <a:ext cx="3138082" cy="235356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D8E52E-D558-FDAC-5580-4B9AC566FE0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" y="1316765"/>
            <a:ext cx="10972800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3A4F4-9650-69BB-A30E-E5491198F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81276" y="6286500"/>
            <a:ext cx="3781210" cy="5715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FFFF"/>
                </a:solidFill>
              </a:defRPr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Module: demo :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86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90" y="142175"/>
            <a:ext cx="10972800" cy="571500"/>
          </a:xfrm>
        </p:spPr>
        <p:txBody>
          <a:bodyPr>
            <a:noAutofit/>
            <a:scene3d>
              <a:camera prst="orthographicFront"/>
              <a:lightRig rig="brightRoom" dir="t"/>
            </a:scene3d>
            <a:sp3d extrusionH="57150" contourW="6350" prstMaterial="plastic">
              <a:bevelT w="20320" h="20320" prst="softRound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>
            <a:lvl1pPr>
              <a:defRPr lang="en-CA" sz="3600" b="1" i="0" kern="1200" cap="small" baseline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pic>
        <p:nvPicPr>
          <p:cNvPr id="5" name="Picture 2" descr="Welcome To The Machine | Science illustration, Motion design, Animation  design">
            <a:extLst>
              <a:ext uri="{FF2B5EF4-FFF2-40B4-BE49-F238E27FC236}">
                <a16:creationId xmlns:a16="http://schemas.microsoft.com/office/drawing/2014/main" id="{BB5890F6-2192-92EE-EF41-3A85E82BA2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75" y="830978"/>
            <a:ext cx="9668924" cy="5617948"/>
          </a:xfrm>
          <a:prstGeom prst="cloud">
            <a:avLst/>
          </a:prstGeom>
          <a:noFill/>
          <a:effectLst>
            <a:softEdge rad="723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3A4F4-9650-69BB-A30E-E5491198F4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1785" y="5619152"/>
            <a:ext cx="3781210" cy="571500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ln>
                  <a:noFill/>
                </a:ln>
                <a:solidFill>
                  <a:srgbClr val="00FF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>
              <a:defRPr sz="36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Module: demo : file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539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5990" y="168603"/>
            <a:ext cx="10972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3444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085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8" r:id="rId2"/>
    <p:sldLayoutId id="2147483716" r:id="rId3"/>
    <p:sldLayoutId id="2147483717" r:id="rId4"/>
    <p:sldLayoutId id="2147483661" r:id="rId5"/>
    <p:sldLayoutId id="2147483662" r:id="rId6"/>
    <p:sldLayoutId id="2147483663" r:id="rId7"/>
    <p:sldLayoutId id="2147483722" r:id="rId8"/>
    <p:sldLayoutId id="2147483723" r:id="rId9"/>
    <p:sldLayoutId id="2147483726" r:id="rId10"/>
    <p:sldLayoutId id="2147483664" r:id="rId11"/>
    <p:sldLayoutId id="2147483665" r:id="rId12"/>
    <p:sldLayoutId id="2147483666" r:id="rId13"/>
    <p:sldLayoutId id="2147483668" r:id="rId14"/>
    <p:sldLayoutId id="2147483670" r:id="rId15"/>
    <p:sldLayoutId id="2147483671" r:id="rId16"/>
    <p:sldLayoutId id="2147483672" r:id="rId17"/>
    <p:sldLayoutId id="2147483720" r:id="rId18"/>
    <p:sldLayoutId id="2147483721" r:id="rId19"/>
    <p:sldLayoutId id="2147483725" r:id="rId20"/>
  </p:sldLayoutIdLst>
  <p:txStyles>
    <p:titleStyle>
      <a:lvl1pPr algn="ctr" defTabSz="1219170" rtl="0" eaLnBrk="1" latinLnBrk="0" hangingPunct="1">
        <a:spcBef>
          <a:spcPct val="0"/>
        </a:spcBef>
        <a:buNone/>
        <a:defRPr lang="en-CA" sz="3600" b="1" i="0" kern="1200" cap="small" baseline="0">
          <a:solidFill>
            <a:srgbClr val="FFFF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ontserrat ExtraBold" panose="00000900000000000000" pitchFamily="2" charset="0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java/java_access_modifiers.htm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92FE6B-E258-AE91-27CB-D63EC71E80CE}"/>
              </a:ext>
            </a:extLst>
          </p:cNvPr>
          <p:cNvSpPr/>
          <p:nvPr/>
        </p:nvSpPr>
        <p:spPr>
          <a:xfrm>
            <a:off x="1371613" y="1687579"/>
            <a:ext cx="9004814" cy="4755054"/>
          </a:xfrm>
          <a:prstGeom prst="rect">
            <a:avLst/>
          </a:prstGeom>
          <a:solidFill>
            <a:srgbClr val="006600">
              <a:alpha val="61000"/>
            </a:srgbClr>
          </a:solidFill>
          <a:ln>
            <a:solidFill>
              <a:srgbClr val="FFFF00"/>
            </a:solidFill>
          </a:ln>
          <a:effectLst>
            <a:outerShdw blurRad="50800" dist="50800" dir="27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252000" rIns="252000" bIns="252000" rtlCol="0" anchor="t"/>
          <a:lstStyle/>
          <a:p>
            <a:pPr algn="ctr"/>
            <a:r>
              <a:rPr lang="en-US" sz="4400" b="1" cap="small" dirty="0">
                <a:solidFill>
                  <a:srgbClr val="FFFF00"/>
                </a:solidFill>
                <a:effectLst>
                  <a:glow rad="203200">
                    <a:schemeClr val="accent3">
                      <a:satMod val="175000"/>
                      <a:alpha val="6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rPr>
              <a:t>Week 8:</a:t>
            </a:r>
          </a:p>
          <a:p>
            <a:pPr algn="ctr"/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Inheritance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Overriding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Visibility modifiers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Inheritance Chains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toString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Abstract Classes/methods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Interfaces</a:t>
            </a:r>
          </a:p>
          <a:p>
            <a:pPr algn="ctr"/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933" b="1" dirty="0">
              <a:solidFill>
                <a:srgbClr val="00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401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B0421B3-7662-F2AC-A9CA-FE61FF18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0" y="2319420"/>
            <a:ext cx="3646675" cy="3160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Overriding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492896"/>
            <a:ext cx="6921851" cy="273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6480043" y="2348880"/>
            <a:ext cx="1536171" cy="432048"/>
          </a:xfrm>
          <a:prstGeom prst="ellipse">
            <a:avLst/>
          </a:prstGeom>
          <a:noFill/>
          <a:ln w="47625">
            <a:solidFill>
              <a:srgbClr val="FF00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11010" y="1462362"/>
            <a:ext cx="3384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or Parent class</a:t>
            </a:r>
          </a:p>
          <a:p>
            <a:r>
              <a:rPr lang="en-CA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Super class</a:t>
            </a:r>
            <a:endParaRPr lang="en-US" sz="24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9197" y="1506658"/>
            <a:ext cx="3196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class or sub class or derived class</a:t>
            </a:r>
            <a:endParaRPr lang="en-US" sz="24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1288" y="4149080"/>
            <a:ext cx="6794435" cy="8640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767630" y="3030018"/>
            <a:ext cx="3648405" cy="828092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ight Arrow 4"/>
          <p:cNvSpPr/>
          <p:nvPr/>
        </p:nvSpPr>
        <p:spPr>
          <a:xfrm>
            <a:off x="3119669" y="3462065"/>
            <a:ext cx="1951619" cy="792088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Code!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8827" y="1588732"/>
            <a:ext cx="277460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2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n-US" sz="4267" b="1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8827" y="5589241"/>
            <a:ext cx="276364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267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Overridden</a:t>
            </a:r>
            <a:endParaRPr lang="en-US" sz="4267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071288" y="4869160"/>
            <a:ext cx="640669" cy="720080"/>
          </a:xfrm>
          <a:prstGeom prst="straightConnector1">
            <a:avLst/>
          </a:prstGeom>
          <a:ln w="44450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55573" y="3717032"/>
            <a:ext cx="2815715" cy="1872208"/>
          </a:xfrm>
          <a:prstGeom prst="straightConnector1">
            <a:avLst/>
          </a:prstGeom>
          <a:ln w="44450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5" grpId="0" animBg="1"/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96E6-F8DF-6257-3A37-5A2B96012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vs Overloading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749FA-92A0-0757-65C0-BA5E08845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Overloading involves writing a method more than once but with different method signatures.</a:t>
            </a:r>
          </a:p>
          <a:p>
            <a:r>
              <a:rPr lang="en-US" dirty="0"/>
              <a:t>Overriding means writing a method with the exact same method signature in a child class.</a:t>
            </a:r>
          </a:p>
          <a:p>
            <a:r>
              <a:rPr lang="en-US" dirty="0"/>
              <a:t>Use @Override to prevent mistakes!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738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4701-AFC0-EE8B-4FDF-948A24B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Annotations!  @Very meta!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CA1A-F314-C33A-FA72-9D56EBC2E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19605"/>
            <a:ext cx="10972800" cy="5592862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  <a:buClr>
                <a:srgbClr val="66FF33"/>
              </a:buClr>
              <a:buFont typeface="Wingdings" panose="05000000000000000000" pitchFamily="2" charset="2"/>
              <a:buChar char="ü"/>
            </a:pPr>
            <a:r>
              <a:rPr lang="en-US" sz="3200" dirty="0"/>
              <a:t>Java has a number of annotations that are not actually code but contain information about the code.</a:t>
            </a:r>
          </a:p>
          <a:p>
            <a:pPr>
              <a:spcBef>
                <a:spcPts val="1200"/>
              </a:spcBef>
              <a:buClr>
                <a:srgbClr val="66FF33"/>
              </a:buClr>
              <a:buFont typeface="Wingdings" panose="05000000000000000000" pitchFamily="2" charset="2"/>
              <a:buChar char="ü"/>
            </a:pPr>
            <a:r>
              <a:rPr lang="en-US" sz="3200" dirty="0"/>
              <a:t>For example, </a:t>
            </a:r>
            <a:r>
              <a:rPr lang="en-US" sz="3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@Override </a:t>
            </a:r>
            <a:r>
              <a:rPr lang="en-US" sz="3200" dirty="0"/>
              <a:t>tells the compiler that the method you are about to write will override a method in the parent class.  </a:t>
            </a:r>
          </a:p>
          <a:p>
            <a:pPr>
              <a:spcBef>
                <a:spcPts val="1200"/>
              </a:spcBef>
              <a:buClr>
                <a:srgbClr val="66FF33"/>
              </a:buClr>
              <a:buFont typeface="Wingdings" panose="05000000000000000000" pitchFamily="2" charset="2"/>
              <a:buChar char="ü"/>
            </a:pPr>
            <a:r>
              <a:rPr lang="en-US" sz="3200" dirty="0"/>
              <a:t>The compiler will now give an error if the method you write doesn’t match the method in the parent class.</a:t>
            </a:r>
          </a:p>
          <a:p>
            <a:pPr>
              <a:spcBef>
                <a:spcPts val="1200"/>
              </a:spcBef>
              <a:buClr>
                <a:srgbClr val="66FF33"/>
              </a:buClr>
              <a:buFont typeface="Wingdings" panose="05000000000000000000" pitchFamily="2" charset="2"/>
              <a:buChar char="ü"/>
            </a:pPr>
            <a:r>
              <a:rPr lang="en-US" sz="3200" dirty="0"/>
              <a:t>This is a clever thing for a programmer to do as a double check that there hasn’t been a spelling mistake or a method signature mistake!</a:t>
            </a:r>
          </a:p>
          <a:p>
            <a:pPr>
              <a:spcBef>
                <a:spcPts val="1200"/>
              </a:spcBef>
              <a:buClr>
                <a:srgbClr val="66FF33"/>
              </a:buClr>
              <a:buFont typeface="Wingdings" panose="05000000000000000000" pitchFamily="2" charset="2"/>
              <a:buChar char="ü"/>
            </a:pPr>
            <a:r>
              <a:rPr lang="en-US" sz="3200" dirty="0"/>
              <a:t>Trust me…thinking that you’ve overridden a method when you haven’t is painful to find!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32433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4701-AFC0-EE8B-4FDF-948A24B3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Annotations! @Very meta!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CA1A-F314-C33A-FA72-9D56EBC2E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2032"/>
            <a:ext cx="10972800" cy="503323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43FC24"/>
                </a:solidFill>
              </a:rPr>
              <a:t>Turns out there are three kinds of annotations:</a:t>
            </a:r>
          </a:p>
          <a:p>
            <a:endParaRPr lang="en-US" sz="1900" dirty="0">
              <a:solidFill>
                <a:srgbClr val="43FC24"/>
              </a:solidFill>
            </a:endParaRPr>
          </a:p>
          <a:p>
            <a:pPr lvl="1">
              <a:lnSpc>
                <a:spcPct val="90000"/>
              </a:lnSpc>
              <a:spcBef>
                <a:spcPts val="1200"/>
              </a:spcBef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sz="3500" dirty="0"/>
              <a:t>Compiler directives - things like @Override or directives to suppress warnings, etc.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sz="3500" dirty="0"/>
              <a:t>Compile-time and processing – Many frameworks use custom annotations to allow your code to hook into the framework.  You will use a lot of these when you learn Spring Boot.</a:t>
            </a:r>
          </a:p>
          <a:p>
            <a:pPr lvl="1">
              <a:lnSpc>
                <a:spcPct val="90000"/>
              </a:lnSpc>
              <a:spcBef>
                <a:spcPts val="1200"/>
              </a:spcBef>
              <a:buClr>
                <a:srgbClr val="43FC24"/>
              </a:buClr>
              <a:buFont typeface="Wingdings" panose="05000000000000000000" pitchFamily="2" charset="2"/>
              <a:buChar char="ü"/>
            </a:pPr>
            <a:r>
              <a:rPr lang="en-US" sz="3500" dirty="0"/>
              <a:t>Runtime processing — Some annotations can actually be used at runtime but we won’t be discussing them in this course.</a:t>
            </a:r>
            <a:endParaRPr lang="en-CA" sz="3500" dirty="0"/>
          </a:p>
        </p:txBody>
      </p:sp>
    </p:spTree>
    <p:extLst>
      <p:ext uri="{BB962C8B-B14F-4D97-AF65-F5344CB8AC3E}">
        <p14:creationId xmlns:p14="http://schemas.microsoft.com/office/powerpoint/2010/main" val="297950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BDD1A-42BC-9D86-B5D7-50C28E51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Yourturn1 – Part 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228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4384D-2EA5-C656-E0A6-F3D90E758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90" y="294575"/>
            <a:ext cx="10972800" cy="571500"/>
          </a:xfrm>
        </p:spPr>
        <p:txBody>
          <a:bodyPr/>
          <a:lstStyle/>
          <a:p>
            <a:r>
              <a:rPr lang="en-US" dirty="0"/>
              <a:t>Let’s fix our instance variable because we know better than to make it public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199F-9A6F-3957-9E8B-AF4F681DA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2459" y="5472541"/>
            <a:ext cx="8099803" cy="571500"/>
          </a:xfrm>
        </p:spPr>
        <p:txBody>
          <a:bodyPr/>
          <a:lstStyle/>
          <a:p>
            <a:r>
              <a:rPr lang="en-US" dirty="0" err="1"/>
              <a:t>inheritance:Start</a:t>
            </a:r>
            <a:r>
              <a:rPr lang="en-US" dirty="0"/>
              <a:t> –</a:t>
            </a:r>
            <a:r>
              <a:rPr lang="en-US" dirty="0" err="1"/>
              <a:t>PartC</a:t>
            </a:r>
            <a:r>
              <a:rPr lang="en-US" dirty="0"/>
              <a:t> &amp; D </a:t>
            </a:r>
          </a:p>
        </p:txBody>
      </p:sp>
    </p:spTree>
    <p:extLst>
      <p:ext uri="{BB962C8B-B14F-4D97-AF65-F5344CB8AC3E}">
        <p14:creationId xmlns:p14="http://schemas.microsoft.com/office/powerpoint/2010/main" val="215829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hmm…private problems?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glow rad="101600">
              <a:schemeClr val="tx1">
                <a:alpha val="60000"/>
              </a:schemeClr>
            </a:glow>
          </a:effectLst>
        </p:spPr>
        <p:txBody>
          <a:bodyPr/>
          <a:lstStyle/>
          <a:p>
            <a:r>
              <a:rPr lang="en-US" dirty="0"/>
              <a:t>We know public and private…</a:t>
            </a:r>
          </a:p>
          <a:p>
            <a:r>
              <a:rPr lang="en-US" dirty="0"/>
              <a:t>Introducing </a:t>
            </a:r>
            <a:r>
              <a:rPr lang="en-US" dirty="0">
                <a:solidFill>
                  <a:srgbClr val="FF00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 private</a:t>
            </a:r>
            <a:r>
              <a:rPr lang="en-US" dirty="0">
                <a:solidFill>
                  <a:srgbClr val="FF00FF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FF00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protected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9570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modifiers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 </a:t>
            </a:r>
            <a:r>
              <a:rPr lang="en-US" dirty="0">
                <a:solidFill>
                  <a:srgbClr val="00FF00"/>
                </a:solidFill>
              </a:rPr>
              <a:t>class</a:t>
            </a:r>
            <a:r>
              <a:rPr lang="en-US" dirty="0"/>
              <a:t> can be </a:t>
            </a:r>
            <a:r>
              <a:rPr lang="en-US" dirty="0">
                <a:solidFill>
                  <a:srgbClr val="00FF00"/>
                </a:solidFill>
              </a:rPr>
              <a:t>public</a:t>
            </a:r>
            <a:endParaRPr lang="en-US" dirty="0"/>
          </a:p>
          <a:p>
            <a:r>
              <a:rPr lang="en-US" dirty="0"/>
              <a:t>We know that a </a:t>
            </a:r>
            <a:r>
              <a:rPr lang="en-US" dirty="0">
                <a:solidFill>
                  <a:srgbClr val="00FF00"/>
                </a:solidFill>
              </a:rPr>
              <a:t>class member </a:t>
            </a:r>
            <a:r>
              <a:rPr lang="en-US" dirty="0"/>
              <a:t>(instance variable or method) can be </a:t>
            </a:r>
            <a:r>
              <a:rPr lang="en-US" dirty="0">
                <a:solidFill>
                  <a:srgbClr val="00FF00"/>
                </a:solidFill>
              </a:rPr>
              <a:t>public or private.</a:t>
            </a:r>
          </a:p>
          <a:p>
            <a:r>
              <a:rPr lang="en-US" dirty="0">
                <a:solidFill>
                  <a:srgbClr val="FF00FF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Turns out that they can also be somewhere between public and private</a:t>
            </a:r>
          </a:p>
        </p:txBody>
      </p:sp>
    </p:spTree>
    <p:extLst>
      <p:ext uri="{BB962C8B-B14F-4D97-AF65-F5344CB8AC3E}">
        <p14:creationId xmlns:p14="http://schemas.microsoft.com/office/powerpoint/2010/main" val="363158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511" y="4351768"/>
            <a:ext cx="4734979" cy="209193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2700000" algn="tl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48529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Member Modifiers </a:t>
            </a:r>
            <a:br>
              <a:rPr lang="en-US" dirty="0"/>
            </a:br>
            <a:r>
              <a:rPr lang="en-US" dirty="0">
                <a:solidFill>
                  <a:srgbClr val="00FF00"/>
                </a:solidFill>
              </a:rPr>
              <a:t>(Instance Variables and Methods)</a:t>
            </a:r>
            <a:endParaRPr lang="en-CA" dirty="0">
              <a:solidFill>
                <a:srgbClr val="00FF00"/>
              </a:solidFill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1823526" y="3199640"/>
            <a:ext cx="8544949" cy="1344149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Box 4"/>
          <p:cNvSpPr txBox="1"/>
          <p:nvPr/>
        </p:nvSpPr>
        <p:spPr>
          <a:xfrm>
            <a:off x="2438080" y="2191187"/>
            <a:ext cx="37625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default/(leave blank)</a:t>
            </a:r>
          </a:p>
          <a:p>
            <a:pPr algn="ct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‘package private’</a:t>
            </a:r>
            <a:endParaRPr lang="en-CA" sz="32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6519" y="2242368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3200" dirty="0"/>
              <a:t>public</a:t>
            </a:r>
            <a:endParaRPr lang="en-CA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17812" y="2680097"/>
            <a:ext cx="1846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66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protected</a:t>
            </a:r>
            <a:endParaRPr lang="en-CA" sz="3200" b="1" dirty="0">
              <a:solidFill>
                <a:srgbClr val="66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153" y="2407759"/>
            <a:ext cx="1381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</a:t>
            </a:r>
            <a:endParaRPr lang="en-CA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345" y="1518017"/>
            <a:ext cx="1840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within the same class</a:t>
            </a:r>
            <a:endParaRPr lang="en-C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7837" y="1319037"/>
            <a:ext cx="3089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same package or a child (sub)class in a different package</a:t>
            </a:r>
            <a:endParaRPr lang="en-C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7649" y="1518004"/>
            <a:ext cx="290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same package</a:t>
            </a:r>
            <a:endParaRPr lang="en-C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50327" y="1402751"/>
            <a:ext cx="1571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class, anywhere</a:t>
            </a:r>
            <a:endParaRPr lang="en-C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48535" y="5548426"/>
            <a:ext cx="2192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 private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70A596-27F3-2146-3EDD-D82F2EDF2DDC}"/>
              </a:ext>
            </a:extLst>
          </p:cNvPr>
          <p:cNvSpPr txBox="1"/>
          <p:nvPr/>
        </p:nvSpPr>
        <p:spPr>
          <a:xfrm>
            <a:off x="1420015" y="6443706"/>
            <a:ext cx="9414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that we still need to import classes if they are in different packages</a:t>
            </a:r>
          </a:p>
        </p:txBody>
      </p:sp>
    </p:spTree>
    <p:extLst>
      <p:ext uri="{BB962C8B-B14F-4D97-AF65-F5344CB8AC3E}">
        <p14:creationId xmlns:p14="http://schemas.microsoft.com/office/powerpoint/2010/main" val="35102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FF"/>
                </a:solidFill>
              </a:rPr>
              <a:t>Class</a:t>
            </a:r>
            <a:r>
              <a:rPr lang="en-US" dirty="0"/>
              <a:t> Modifiers</a:t>
            </a:r>
            <a:endParaRPr lang="en-CA" dirty="0"/>
          </a:p>
        </p:txBody>
      </p:sp>
      <p:sp>
        <p:nvSpPr>
          <p:cNvPr id="4" name="Left-Right Arrow 3"/>
          <p:cNvSpPr/>
          <p:nvPr/>
        </p:nvSpPr>
        <p:spPr>
          <a:xfrm>
            <a:off x="1823526" y="3739948"/>
            <a:ext cx="8544949" cy="1344149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TextBox 4"/>
          <p:cNvSpPr txBox="1"/>
          <p:nvPr/>
        </p:nvSpPr>
        <p:spPr>
          <a:xfrm>
            <a:off x="657469" y="2628999"/>
            <a:ext cx="3069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default/</a:t>
            </a:r>
          </a:p>
          <a:p>
            <a:pPr algn="ctr"/>
            <a:r>
              <a:rPr lang="en-US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‘package private’</a:t>
            </a:r>
            <a:endParaRPr lang="en-CA" sz="32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76320" y="2875853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  <a:endParaRPr lang="en-CA" sz="3200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4357" y="5282294"/>
            <a:ext cx="503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cannot make private Classes…Yet!</a:t>
            </a:r>
            <a:endParaRPr lang="en-CA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3525" y="5816878"/>
            <a:ext cx="898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Technically you can make private inner-classes inside of outer-classes</a:t>
            </a:r>
            <a:endParaRPr lang="en-CA" sz="2400" b="1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188673">
            <a:off x="9159682" y="1377474"/>
            <a:ext cx="296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seen by any class but must be imported if it’s in a different package</a:t>
            </a:r>
            <a:endParaRPr lang="en-C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742877">
            <a:off x="-235" y="1224139"/>
            <a:ext cx="296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only be seen by classes that are in the same package</a:t>
            </a:r>
            <a:endParaRPr lang="en-CA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9207" y="6309321"/>
            <a:ext cx="10177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http://www.tutorialspoint.com/java/java_access_modifiers.htm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06947" y="1210225"/>
            <a:ext cx="3264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also something known as inner classes which can be private but that’s a topic for a different course…</a:t>
            </a:r>
          </a:p>
        </p:txBody>
      </p:sp>
    </p:spTree>
    <p:extLst>
      <p:ext uri="{BB962C8B-B14F-4D97-AF65-F5344CB8AC3E}">
        <p14:creationId xmlns:p14="http://schemas.microsoft.com/office/powerpoint/2010/main" val="34127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4384D-2EA5-C656-E0A6-F3D90E75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our robot turn right????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199F-9A6F-3957-9E8B-AF4F681DA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robot:Hmmmm:PartA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89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BDD1A-42BC-9D86-B5D7-50C28E51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Yourturn1 – Part 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8242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4384D-2EA5-C656-E0A6-F3D90E758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90" y="294575"/>
            <a:ext cx="10972800" cy="571500"/>
          </a:xfrm>
        </p:spPr>
        <p:txBody>
          <a:bodyPr/>
          <a:lstStyle/>
          <a:p>
            <a:r>
              <a:rPr lang="en-US" dirty="0"/>
              <a:t>Let’s add a constructor to Person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199F-9A6F-3957-9E8B-AF4F681DA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1859" y="5481007"/>
            <a:ext cx="8099803" cy="571500"/>
          </a:xfrm>
        </p:spPr>
        <p:txBody>
          <a:bodyPr/>
          <a:lstStyle/>
          <a:p>
            <a:r>
              <a:rPr lang="en-US" dirty="0" err="1"/>
              <a:t>inheritance:Start</a:t>
            </a:r>
            <a:r>
              <a:rPr lang="en-US" dirty="0"/>
              <a:t> –  </a:t>
            </a:r>
            <a:r>
              <a:rPr lang="en-US" dirty="0" err="1"/>
              <a:t>PartE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17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and 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124744"/>
            <a:ext cx="10972800" cy="518457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FF00"/>
                </a:solidFill>
              </a:rPr>
              <a:t>Things we know:</a:t>
            </a:r>
          </a:p>
          <a:p>
            <a:pPr lvl="1"/>
            <a:r>
              <a:rPr lang="en-US" dirty="0"/>
              <a:t>A constructor runs as soon as the object has been instantiated.</a:t>
            </a:r>
          </a:p>
          <a:p>
            <a:pPr lvl="1"/>
            <a:r>
              <a:rPr lang="en-US" dirty="0"/>
              <a:t>If we don’t explicitly write a constructor, the compiler will automatically write a default, empty constructor.</a:t>
            </a:r>
          </a:p>
          <a:p>
            <a:pPr lvl="1"/>
            <a:r>
              <a:rPr lang="en-US" dirty="0"/>
              <a:t>Every time we use new, a constructor runs (even if it is an empty, default constructor)</a:t>
            </a:r>
          </a:p>
          <a:p>
            <a:r>
              <a:rPr lang="en-US" dirty="0">
                <a:solidFill>
                  <a:srgbClr val="FFFF00"/>
                </a:solidFill>
              </a:rPr>
              <a:t>Things we need to know</a:t>
            </a:r>
          </a:p>
          <a:p>
            <a:pPr lvl="1"/>
            <a:r>
              <a:rPr lang="en-US" dirty="0"/>
              <a:t>Constructors aren’t inherited.</a:t>
            </a:r>
          </a:p>
          <a:p>
            <a:pPr lvl="1"/>
            <a:r>
              <a:rPr lang="en-US" sz="3867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least one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constructor in the </a:t>
            </a:r>
            <a:r>
              <a:rPr lang="en-US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parent</a:t>
            </a:r>
            <a:r>
              <a:rPr lang="en-US" dirty="0"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class must run!  </a:t>
            </a:r>
          </a:p>
          <a:p>
            <a:pPr lvl="1"/>
            <a:r>
              <a:rPr lang="en-US" dirty="0"/>
              <a:t>This can be the default constructor or a different constructor</a:t>
            </a:r>
          </a:p>
          <a:p>
            <a:pPr lvl="1"/>
            <a:r>
              <a:rPr lang="en-US" dirty="0">
                <a:solidFill>
                  <a:srgbClr val="00FFFF"/>
                </a:solidFill>
              </a:rPr>
              <a:t>We can run a constructor in the parent class with the keyword </a:t>
            </a:r>
            <a:r>
              <a:rPr lang="en-US" i="1" dirty="0">
                <a:solidFill>
                  <a:srgbClr val="FFFF00"/>
                </a:solidFill>
              </a:rPr>
              <a:t>super</a:t>
            </a:r>
            <a:r>
              <a:rPr lang="en-US" dirty="0">
                <a:solidFill>
                  <a:srgbClr val="00FFFF"/>
                </a:solidFill>
              </a:rPr>
              <a:t>  </a:t>
            </a:r>
          </a:p>
          <a:p>
            <a:pPr lvl="1"/>
            <a:r>
              <a:rPr lang="en-US" dirty="0"/>
              <a:t>The </a:t>
            </a:r>
            <a:r>
              <a:rPr lang="en-US" i="1" dirty="0">
                <a:solidFill>
                  <a:srgbClr val="FFFF00"/>
                </a:solidFill>
              </a:rPr>
              <a:t>super</a:t>
            </a:r>
            <a:r>
              <a:rPr lang="en-US" dirty="0"/>
              <a:t> keyword must be the first line in the child constructor.</a:t>
            </a:r>
          </a:p>
          <a:p>
            <a:pPr lvl="1"/>
            <a:r>
              <a:rPr lang="en-US" dirty="0">
                <a:solidFill>
                  <a:srgbClr val="00FFFF"/>
                </a:solidFill>
              </a:rPr>
              <a:t>If we don’t call the parent constructor, the </a:t>
            </a:r>
            <a:r>
              <a:rPr lang="en-US" dirty="0" err="1">
                <a:solidFill>
                  <a:srgbClr val="00FFFF"/>
                </a:solidFill>
              </a:rPr>
              <a:t>jvm</a:t>
            </a:r>
            <a:r>
              <a:rPr lang="en-US" dirty="0">
                <a:solidFill>
                  <a:srgbClr val="00FFFF"/>
                </a:solidFill>
              </a:rPr>
              <a:t> will </a:t>
            </a:r>
            <a:r>
              <a:rPr lang="en-US" sz="3867" dirty="0">
                <a:solidFill>
                  <a:srgbClr val="FF0000"/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</a:t>
            </a:r>
            <a:r>
              <a:rPr lang="en-US" dirty="0">
                <a:solidFill>
                  <a:srgbClr val="00FFFF"/>
                </a:solidFill>
              </a:rPr>
              <a:t> to call the default (empty) constructor in the parent.</a:t>
            </a:r>
          </a:p>
        </p:txBody>
      </p:sp>
    </p:spTree>
    <p:extLst>
      <p:ext uri="{BB962C8B-B14F-4D97-AF65-F5344CB8AC3E}">
        <p14:creationId xmlns:p14="http://schemas.microsoft.com/office/powerpoint/2010/main" val="3661027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BDD1A-42BC-9D86-B5D7-50C28E51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Yourturn1 – Part 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71831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47C01-F730-472C-7DBA-E8DC74895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66FF33"/>
              </a:buClr>
              <a:buFont typeface="Wingdings" panose="05000000000000000000" pitchFamily="2" charset="2"/>
              <a:buChar char="ü"/>
            </a:pPr>
            <a:r>
              <a:rPr lang="en-US" dirty="0"/>
              <a:t>A parent class constructor MUST run when a child is created (it could be the empty default constructor, but it runs)</a:t>
            </a:r>
          </a:p>
          <a:p>
            <a:pPr>
              <a:buClr>
                <a:srgbClr val="66FF33"/>
              </a:buClr>
              <a:buFont typeface="Wingdings" panose="05000000000000000000" pitchFamily="2" charset="2"/>
              <a:buChar char="ü"/>
            </a:pPr>
            <a:r>
              <a:rPr lang="en-US" dirty="0"/>
              <a:t>We can use super by itself to call a parent constructor.</a:t>
            </a:r>
          </a:p>
          <a:p>
            <a:pPr>
              <a:buClr>
                <a:srgbClr val="66FF33"/>
              </a:buClr>
              <a:buFont typeface="Wingdings" panose="05000000000000000000" pitchFamily="2" charset="2"/>
              <a:buChar char="ü"/>
            </a:pPr>
            <a:r>
              <a:rPr lang="en-US" dirty="0"/>
              <a:t>We can use </a:t>
            </a:r>
            <a:r>
              <a:rPr lang="en-US" dirty="0" err="1"/>
              <a:t>super.method</a:t>
            </a:r>
            <a:r>
              <a:rPr lang="en-US" dirty="0"/>
              <a:t>() to call an individual method in the parent class</a:t>
            </a:r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0F7C7E-8D70-E30D-C23B-E6A5559D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 about super?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5946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have infinite inheritance as long as each class only inherits from a single parent.</a:t>
            </a:r>
          </a:p>
        </p:txBody>
      </p:sp>
    </p:spTree>
    <p:extLst>
      <p:ext uri="{BB962C8B-B14F-4D97-AF65-F5344CB8AC3E}">
        <p14:creationId xmlns:p14="http://schemas.microsoft.com/office/powerpoint/2010/main" val="3660234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Chain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1796820"/>
            <a:ext cx="3953367" cy="3722433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90" y="1661569"/>
            <a:ext cx="4546599" cy="3992931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693" y="1460181"/>
            <a:ext cx="5856651" cy="4395707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559829" y="2852936"/>
            <a:ext cx="1519243" cy="1344149"/>
          </a:xfrm>
          <a:prstGeom prst="rightArrow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736" y="1085276"/>
            <a:ext cx="3259407" cy="5145517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13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00679E-6 L -0.46997 0.008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07" y="4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00679E-6 L -0.51319 0.003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60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00679E-6 L -0.68489 -0.005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5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CA" dirty="0"/>
              <a:t>A rule of thumb…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83" y="260648"/>
            <a:ext cx="4347228" cy="242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383" y="2780929"/>
            <a:ext cx="4376167" cy="153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881" y="4402107"/>
            <a:ext cx="4330499" cy="2210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5763687" y="1528068"/>
            <a:ext cx="61446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child classes should pass the </a:t>
            </a:r>
            <a:r>
              <a:rPr lang="en-CA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a” </a:t>
            </a:r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test.</a:t>
            </a:r>
          </a:p>
          <a:p>
            <a:endParaRPr lang="en-CA" sz="3200" b="1" dirty="0">
              <a:solidFill>
                <a:srgbClr val="FF00FF"/>
              </a:solidFill>
            </a:endParaRPr>
          </a:p>
          <a:p>
            <a:pPr marL="1066773" lvl="1" indent="-457189">
              <a:buFont typeface="Arial" pitchFamily="34" charset="0"/>
              <a:buChar char="•"/>
            </a:pPr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</a:t>
            </a:r>
            <a:r>
              <a:rPr lang="en-CA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</a:t>
            </a:r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Person</a:t>
            </a:r>
          </a:p>
          <a:p>
            <a:pPr marL="1066773" lvl="1" indent="-457189">
              <a:buFont typeface="Arial" pitchFamily="34" charset="0"/>
              <a:buChar char="•"/>
            </a:pPr>
            <a:r>
              <a:rPr lang="en-CA" sz="32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CollegeStudent</a:t>
            </a:r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</a:t>
            </a:r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Student</a:t>
            </a:r>
          </a:p>
          <a:p>
            <a:endParaRPr lang="en-CA" sz="3200" b="1" dirty="0">
              <a:solidFill>
                <a:srgbClr val="FF00FF"/>
              </a:solidFill>
            </a:endParaRPr>
          </a:p>
          <a:p>
            <a:r>
              <a:rPr lang="en-CA" sz="3200" b="1" dirty="0">
                <a:solidFill>
                  <a:schemeClr val="bg1"/>
                </a:solidFill>
              </a:rPr>
              <a:t>Each subclass is a </a:t>
            </a:r>
            <a:r>
              <a:rPr lang="en-CA" sz="3200" b="1" dirty="0">
                <a:solidFill>
                  <a:srgbClr val="FF00FF"/>
                </a:solidFill>
              </a:rPr>
              <a:t>more specific</a:t>
            </a:r>
            <a:r>
              <a:rPr lang="en-CA" sz="3200" b="1" dirty="0">
                <a:solidFill>
                  <a:schemeClr val="bg1"/>
                </a:solidFill>
              </a:rPr>
              <a:t> type of the parent class.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19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is derived from the </a:t>
            </a:r>
            <a:r>
              <a:rPr lang="en-US" dirty="0">
                <a:solidFill>
                  <a:srgbClr val="FF00FF"/>
                </a:solidFill>
              </a:rPr>
              <a:t>Object</a:t>
            </a:r>
            <a:r>
              <a:rPr lang="en-US" dirty="0"/>
              <a:t> Class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80861"/>
            <a:ext cx="11329259" cy="420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9333" y="6290288"/>
            <a:ext cx="9776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why there are extra methods in your code hints!!!</a:t>
            </a:r>
          </a:p>
        </p:txBody>
      </p:sp>
    </p:spTree>
    <p:extLst>
      <p:ext uri="{BB962C8B-B14F-4D97-AF65-F5344CB8AC3E}">
        <p14:creationId xmlns:p14="http://schemas.microsoft.com/office/powerpoint/2010/main" val="14586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78AB-4191-388D-E193-8A9519327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429"/>
            <a:ext cx="10972800" cy="1143000"/>
          </a:xfrm>
        </p:spPr>
        <p:txBody>
          <a:bodyPr/>
          <a:lstStyle/>
          <a:p>
            <a:r>
              <a:rPr lang="en-US" dirty="0"/>
              <a:t>Let’s talk about the </a:t>
            </a:r>
            <a:r>
              <a:rPr lang="en-US" dirty="0" err="1"/>
              <a:t>toString</a:t>
            </a:r>
            <a:r>
              <a:rPr lang="en-US" dirty="0"/>
              <a:t> method in the Object class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8D89-98F9-46E1-0E8F-0CB1498E5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259C6EC-3C4F-0EAB-B59A-6B016E74C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9" y="1332808"/>
            <a:ext cx="11329259" cy="420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94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4384D-2EA5-C656-E0A6-F3D90E758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90" y="294575"/>
            <a:ext cx="10972800" cy="571500"/>
          </a:xfrm>
        </p:spPr>
        <p:txBody>
          <a:bodyPr/>
          <a:lstStyle/>
          <a:p>
            <a:r>
              <a:rPr lang="en-US" dirty="0"/>
              <a:t>Inheritance –Money for nothing and code for free!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199F-9A6F-3957-9E8B-AF4F681DA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inheritance:Start</a:t>
            </a:r>
            <a:r>
              <a:rPr lang="en-US" dirty="0"/>
              <a:t> -</a:t>
            </a:r>
            <a:r>
              <a:rPr lang="en-US" dirty="0" err="1"/>
              <a:t>PartA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5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BDD1A-42BC-9D86-B5D7-50C28E51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Yourturn1 – Part 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7615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491720-6532-B4E9-D973-5254D9C8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</a:t>
            </a:r>
            <a:r>
              <a:rPr lang="en-US" dirty="0" err="1"/>
              <a:t>toString</a:t>
            </a:r>
            <a:r>
              <a:rPr lang="en-US" dirty="0"/>
              <a:t> to make it more useful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360D3-7FA0-B317-A33F-E74A293F5F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tostring:Start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2006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F4A1D8-8A30-0FE9-F91D-90D57C70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Yourturn1 – </a:t>
            </a:r>
            <a:r>
              <a:rPr lang="en-US"/>
              <a:t>Part F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3903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4384D-2EA5-C656-E0A6-F3D90E75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our robot turn right????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199F-9A6F-3957-9E8B-AF4F681DA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Week-08:robot:Hmmmm:PartB</a:t>
            </a:r>
          </a:p>
        </p:txBody>
      </p:sp>
    </p:spTree>
    <p:extLst>
      <p:ext uri="{BB962C8B-B14F-4D97-AF65-F5344CB8AC3E}">
        <p14:creationId xmlns:p14="http://schemas.microsoft.com/office/powerpoint/2010/main" val="89842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0DFF1-71B1-1D27-E70C-4AD690B4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Yourturn</a:t>
            </a:r>
            <a:r>
              <a:rPr lang="en-US" dirty="0"/>
              <a:t> 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3312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634" y="1371599"/>
            <a:ext cx="10972800" cy="571500"/>
          </a:xfrm>
        </p:spPr>
        <p:txBody>
          <a:bodyPr/>
          <a:lstStyle/>
          <a:p>
            <a:r>
              <a:rPr lang="en-US" dirty="0" err="1"/>
              <a:t>Yourturn</a:t>
            </a:r>
            <a:r>
              <a:rPr lang="en-US" dirty="0"/>
              <a:t> 3 – Part A &amp; 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068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881" y="164638"/>
            <a:ext cx="11247040" cy="1344149"/>
          </a:xfrm>
        </p:spPr>
        <p:txBody>
          <a:bodyPr>
            <a:normAutofit/>
          </a:bodyPr>
          <a:lstStyle/>
          <a:p>
            <a:r>
              <a:rPr lang="en-CA" dirty="0"/>
              <a:t>Moving on to </a:t>
            </a:r>
            <a:br>
              <a:rPr lang="en-CA" dirty="0"/>
            </a:br>
            <a:r>
              <a:rPr lang="en-CA" dirty="0"/>
              <a:t>Abstract Classes…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0319" y="1508787"/>
            <a:ext cx="10972800" cy="4525963"/>
          </a:xfrm>
        </p:spPr>
        <p:txBody>
          <a:bodyPr>
            <a:normAutofit/>
          </a:bodyPr>
          <a:lstStyle/>
          <a:p>
            <a:r>
              <a:rPr lang="en-CA" sz="3600" dirty="0"/>
              <a:t>So, all of the classes we’ve written so far are what are known as concrete classes.  This means we can instantiate objects from them.</a:t>
            </a:r>
          </a:p>
          <a:p>
            <a:r>
              <a:rPr lang="en-CA" sz="36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the biggest difference between an abstract class and a concrete class?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040" y="4687087"/>
            <a:ext cx="1158206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333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can’t instantiate Abstract classes!!!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9583" y="5815665"/>
            <a:ext cx="10674974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733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Ok, then why would we even want an abstract class?</a:t>
            </a:r>
          </a:p>
        </p:txBody>
      </p:sp>
    </p:spTree>
    <p:extLst>
      <p:ext uri="{BB962C8B-B14F-4D97-AF65-F5344CB8AC3E}">
        <p14:creationId xmlns:p14="http://schemas.microsoft.com/office/powerpoint/2010/main" val="5508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2A681C-A902-1477-1759-7E18A19A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some FOOD objects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F2487-D9DC-FCE6-2A43-C4F861460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Week-08:abstractclasses1: Start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7401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V="1">
            <a:off x="5903979" y="2204864"/>
            <a:ext cx="0" cy="21602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4"/>
          <p:cNvGrpSpPr/>
          <p:nvPr/>
        </p:nvGrpSpPr>
        <p:grpSpPr>
          <a:xfrm>
            <a:off x="5711957" y="1916832"/>
            <a:ext cx="384043" cy="288032"/>
            <a:chOff x="2483768" y="2060848"/>
            <a:chExt cx="288032" cy="288032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483768" y="2348880"/>
              <a:ext cx="28803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483768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627784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271798" y="2420887"/>
            <a:ext cx="3360373" cy="1757808"/>
            <a:chOff x="3203848" y="2420888"/>
            <a:chExt cx="2520280" cy="1757809"/>
          </a:xfrm>
        </p:grpSpPr>
        <p:grpSp>
          <p:nvGrpSpPr>
            <p:cNvPr id="5" name="Group 16"/>
            <p:cNvGrpSpPr/>
            <p:nvPr/>
          </p:nvGrpSpPr>
          <p:grpSpPr>
            <a:xfrm>
              <a:off x="3203848" y="2420888"/>
              <a:ext cx="2520280" cy="1757809"/>
              <a:chOff x="2627784" y="692696"/>
              <a:chExt cx="3240360" cy="175780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3751145" y="692696"/>
                <a:ext cx="1307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Pancakes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275856" y="3150260"/>
              <a:ext cx="1184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+prepare ()</a:t>
              </a:r>
            </a:p>
          </p:txBody>
        </p:sp>
      </p:grpSp>
      <p:grpSp>
        <p:nvGrpSpPr>
          <p:cNvPr id="75" name="Group 54"/>
          <p:cNvGrpSpPr/>
          <p:nvPr/>
        </p:nvGrpSpPr>
        <p:grpSpPr>
          <a:xfrm rot="18066152" flipH="1">
            <a:off x="7559744" y="1490471"/>
            <a:ext cx="288032" cy="384043"/>
            <a:chOff x="2483768" y="2060848"/>
            <a:chExt cx="288032" cy="288032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483768" y="2348880"/>
              <a:ext cx="28803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2483768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627784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114463" y="1556793"/>
            <a:ext cx="2157334" cy="864095"/>
            <a:chOff x="1585847" y="1167594"/>
            <a:chExt cx="1618001" cy="648071"/>
          </a:xfrm>
        </p:grpSpPr>
        <p:grpSp>
          <p:nvGrpSpPr>
            <p:cNvPr id="66" name="Group 54"/>
            <p:cNvGrpSpPr/>
            <p:nvPr/>
          </p:nvGrpSpPr>
          <p:grpSpPr>
            <a:xfrm rot="3533848">
              <a:off x="2951820" y="1131590"/>
              <a:ext cx="216024" cy="288032"/>
              <a:chOff x="2483768" y="2060848"/>
              <a:chExt cx="288032" cy="288032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>
              <a:stCxn id="53" idx="0"/>
            </p:cNvCxnSpPr>
            <p:nvPr/>
          </p:nvCxnSpPr>
          <p:spPr>
            <a:xfrm flipV="1">
              <a:off x="1585847" y="1329612"/>
              <a:ext cx="1329968" cy="486053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/>
          <p:cNvCxnSpPr/>
          <p:nvPr/>
        </p:nvCxnSpPr>
        <p:spPr>
          <a:xfrm flipH="1" flipV="1">
            <a:off x="7853967" y="1757295"/>
            <a:ext cx="1713181" cy="67835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16"/>
          <p:cNvGrpSpPr/>
          <p:nvPr/>
        </p:nvGrpSpPr>
        <p:grpSpPr>
          <a:xfrm>
            <a:off x="7920203" y="2420888"/>
            <a:ext cx="3360373" cy="1757808"/>
            <a:chOff x="2627784" y="692696"/>
            <a:chExt cx="3240360" cy="1757809"/>
          </a:xfrm>
        </p:grpSpPr>
        <p:sp>
          <p:nvSpPr>
            <p:cNvPr id="40" name="Rectangle 39"/>
            <p:cNvSpPr/>
            <p:nvPr/>
          </p:nvSpPr>
          <p:spPr>
            <a:xfrm>
              <a:off x="2627784" y="692696"/>
              <a:ext cx="3240360" cy="11614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627784" y="112474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627784" y="1350060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461019" y="692696"/>
              <a:ext cx="786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/>
                <a:t>Pizza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99792" y="1988840"/>
              <a:ext cx="178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4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27382" y="2420887"/>
            <a:ext cx="3360373" cy="1757808"/>
            <a:chOff x="3203848" y="2420888"/>
            <a:chExt cx="2520280" cy="1757809"/>
          </a:xfrm>
        </p:grpSpPr>
        <p:grpSp>
          <p:nvGrpSpPr>
            <p:cNvPr id="47" name="Group 16"/>
            <p:cNvGrpSpPr/>
            <p:nvPr/>
          </p:nvGrpSpPr>
          <p:grpSpPr>
            <a:xfrm>
              <a:off x="3203848" y="2420888"/>
              <a:ext cx="2520280" cy="1757809"/>
              <a:chOff x="2627784" y="692696"/>
              <a:chExt cx="3240360" cy="1757809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3461019" y="692696"/>
                <a:ext cx="1394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Ice Cream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275856" y="3150260"/>
              <a:ext cx="1184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+prepare ()</a:t>
              </a:r>
            </a:p>
          </p:txBody>
        </p:sp>
      </p:grpSp>
      <p:grpSp>
        <p:nvGrpSpPr>
          <p:cNvPr id="2" name="Group 16"/>
          <p:cNvGrpSpPr/>
          <p:nvPr/>
        </p:nvGrpSpPr>
        <p:grpSpPr>
          <a:xfrm>
            <a:off x="4271797" y="467381"/>
            <a:ext cx="3264363" cy="1531654"/>
            <a:chOff x="2627784" y="692696"/>
            <a:chExt cx="3240360" cy="2076440"/>
          </a:xfrm>
        </p:grpSpPr>
        <p:sp>
          <p:nvSpPr>
            <p:cNvPr id="4" name="Rectangle 3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627784" y="138863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15966" y="796612"/>
              <a:ext cx="2445214" cy="45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b="1" dirty="0"/>
                <a:t>{abstract} </a:t>
              </a:r>
              <a:r>
                <a:rPr lang="en-CA" sz="1600" b="1" i="1" dirty="0"/>
                <a:t>Food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23089" y="1372850"/>
              <a:ext cx="171221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133" dirty="0"/>
                <a:t>+temperature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23089" y="1864925"/>
              <a:ext cx="2236805" cy="904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dirty="0"/>
                <a:t>+eat ()</a:t>
              </a:r>
            </a:p>
            <a:p>
              <a:r>
                <a:rPr lang="en-CA" sz="1867" dirty="0"/>
                <a:t>+</a:t>
              </a:r>
              <a:r>
                <a:rPr lang="en-CA" sz="1867" i="1" dirty="0"/>
                <a:t>prepare</a:t>
              </a:r>
              <a:r>
                <a:rPr lang="en-CA" sz="1867" dirty="0"/>
                <a:t> () {abstract}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830111" y="551337"/>
            <a:ext cx="2960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I order a food???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971897" y="3078253"/>
            <a:ext cx="1579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+prepare ()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76" y="1975599"/>
            <a:ext cx="5696184" cy="4638168"/>
          </a:xfrm>
          <a:prstGeom prst="rect">
            <a:avLst/>
          </a:prstGeom>
          <a:noFill/>
          <a:ln>
            <a:noFill/>
          </a:ln>
          <a:effectLst>
            <a:outerShdw blurRad="50800" dist="50800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60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V="1">
            <a:off x="5903979" y="2204864"/>
            <a:ext cx="0" cy="21602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4"/>
          <p:cNvGrpSpPr/>
          <p:nvPr/>
        </p:nvGrpSpPr>
        <p:grpSpPr>
          <a:xfrm>
            <a:off x="5711957" y="1916832"/>
            <a:ext cx="384043" cy="288032"/>
            <a:chOff x="2483768" y="2060848"/>
            <a:chExt cx="288032" cy="288032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483768" y="2348880"/>
              <a:ext cx="28803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483768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627784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271798" y="2420887"/>
            <a:ext cx="3360373" cy="1757808"/>
            <a:chOff x="3203848" y="2420888"/>
            <a:chExt cx="2520280" cy="1757809"/>
          </a:xfrm>
        </p:grpSpPr>
        <p:grpSp>
          <p:nvGrpSpPr>
            <p:cNvPr id="5" name="Group 16"/>
            <p:cNvGrpSpPr/>
            <p:nvPr/>
          </p:nvGrpSpPr>
          <p:grpSpPr>
            <a:xfrm>
              <a:off x="3203848" y="2420888"/>
              <a:ext cx="2520280" cy="1757809"/>
              <a:chOff x="2627784" y="692696"/>
              <a:chExt cx="3240360" cy="175780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3751145" y="692696"/>
                <a:ext cx="1307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Pancakes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275856" y="3150260"/>
              <a:ext cx="1184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+prepare ()</a:t>
              </a:r>
            </a:p>
          </p:txBody>
        </p:sp>
      </p:grpSp>
      <p:grpSp>
        <p:nvGrpSpPr>
          <p:cNvPr id="75" name="Group 54"/>
          <p:cNvGrpSpPr/>
          <p:nvPr/>
        </p:nvGrpSpPr>
        <p:grpSpPr>
          <a:xfrm rot="18066152" flipH="1">
            <a:off x="7559744" y="1490471"/>
            <a:ext cx="288032" cy="384043"/>
            <a:chOff x="2483768" y="2060848"/>
            <a:chExt cx="288032" cy="288032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483768" y="2348880"/>
              <a:ext cx="28803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2483768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627784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114463" y="1556793"/>
            <a:ext cx="2157334" cy="864095"/>
            <a:chOff x="1585847" y="1167594"/>
            <a:chExt cx="1618001" cy="648071"/>
          </a:xfrm>
        </p:grpSpPr>
        <p:grpSp>
          <p:nvGrpSpPr>
            <p:cNvPr id="66" name="Group 54"/>
            <p:cNvGrpSpPr/>
            <p:nvPr/>
          </p:nvGrpSpPr>
          <p:grpSpPr>
            <a:xfrm rot="3533848">
              <a:off x="2951820" y="1131590"/>
              <a:ext cx="216024" cy="288032"/>
              <a:chOff x="2483768" y="2060848"/>
              <a:chExt cx="288032" cy="288032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>
              <a:stCxn id="53" idx="0"/>
            </p:cNvCxnSpPr>
            <p:nvPr/>
          </p:nvCxnSpPr>
          <p:spPr>
            <a:xfrm flipV="1">
              <a:off x="1585847" y="1329612"/>
              <a:ext cx="1329968" cy="486053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/>
          <p:cNvCxnSpPr/>
          <p:nvPr/>
        </p:nvCxnSpPr>
        <p:spPr>
          <a:xfrm flipH="1" flipV="1">
            <a:off x="7853967" y="1757295"/>
            <a:ext cx="1713181" cy="67835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16"/>
          <p:cNvGrpSpPr/>
          <p:nvPr/>
        </p:nvGrpSpPr>
        <p:grpSpPr>
          <a:xfrm>
            <a:off x="7920203" y="2420888"/>
            <a:ext cx="3360373" cy="1757808"/>
            <a:chOff x="2627784" y="692696"/>
            <a:chExt cx="3240360" cy="1757809"/>
          </a:xfrm>
        </p:grpSpPr>
        <p:sp>
          <p:nvSpPr>
            <p:cNvPr id="40" name="Rectangle 39"/>
            <p:cNvSpPr/>
            <p:nvPr/>
          </p:nvSpPr>
          <p:spPr>
            <a:xfrm>
              <a:off x="2627784" y="692696"/>
              <a:ext cx="3240360" cy="11614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627784" y="112474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627784" y="1350060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461019" y="692696"/>
              <a:ext cx="786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/>
                <a:t>Pizza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99792" y="1988840"/>
              <a:ext cx="178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4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27382" y="2420887"/>
            <a:ext cx="3360373" cy="1757808"/>
            <a:chOff x="3203848" y="2420888"/>
            <a:chExt cx="2520280" cy="1757809"/>
          </a:xfrm>
        </p:grpSpPr>
        <p:grpSp>
          <p:nvGrpSpPr>
            <p:cNvPr id="47" name="Group 16"/>
            <p:cNvGrpSpPr/>
            <p:nvPr/>
          </p:nvGrpSpPr>
          <p:grpSpPr>
            <a:xfrm>
              <a:off x="3203848" y="2420888"/>
              <a:ext cx="2520280" cy="1757809"/>
              <a:chOff x="2627784" y="692696"/>
              <a:chExt cx="3240360" cy="1757809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3461019" y="692696"/>
                <a:ext cx="1394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Ice Cream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275856" y="3150260"/>
              <a:ext cx="1184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+prepare ()</a:t>
              </a:r>
            </a:p>
          </p:txBody>
        </p:sp>
      </p:grpSp>
      <p:grpSp>
        <p:nvGrpSpPr>
          <p:cNvPr id="2" name="Group 16"/>
          <p:cNvGrpSpPr/>
          <p:nvPr/>
        </p:nvGrpSpPr>
        <p:grpSpPr>
          <a:xfrm>
            <a:off x="4271797" y="467381"/>
            <a:ext cx="3264363" cy="1531654"/>
            <a:chOff x="2627784" y="692696"/>
            <a:chExt cx="3240360" cy="2076440"/>
          </a:xfrm>
        </p:grpSpPr>
        <p:sp>
          <p:nvSpPr>
            <p:cNvPr id="4" name="Rectangle 3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627784" y="138863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15966" y="796612"/>
              <a:ext cx="2445214" cy="45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b="1" dirty="0"/>
                <a:t>{abstract} </a:t>
              </a:r>
              <a:r>
                <a:rPr lang="en-CA" sz="1600" b="1" i="1" dirty="0"/>
                <a:t>Food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23089" y="1372850"/>
              <a:ext cx="171221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133" dirty="0"/>
                <a:t>+temperature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23089" y="1864925"/>
              <a:ext cx="2236805" cy="904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dirty="0"/>
                <a:t>+eat ()</a:t>
              </a:r>
            </a:p>
            <a:p>
              <a:r>
                <a:rPr lang="en-CA" sz="1867" dirty="0"/>
                <a:t>+</a:t>
              </a:r>
              <a:r>
                <a:rPr lang="en-CA" sz="1867" i="1" dirty="0"/>
                <a:t>prepare</a:t>
              </a:r>
              <a:r>
                <a:rPr lang="en-CA" sz="1867" dirty="0"/>
                <a:t> () {abstract}</a:t>
              </a:r>
            </a:p>
          </p:txBody>
        </p:sp>
      </p:grpSp>
      <p:sp>
        <p:nvSpPr>
          <p:cNvPr id="62" name="Oval 61"/>
          <p:cNvSpPr/>
          <p:nvPr/>
        </p:nvSpPr>
        <p:spPr>
          <a:xfrm>
            <a:off x="4492213" y="404666"/>
            <a:ext cx="2631513" cy="648071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TextBox 63"/>
          <p:cNvSpPr txBox="1"/>
          <p:nvPr/>
        </p:nvSpPr>
        <p:spPr>
          <a:xfrm>
            <a:off x="1048063" y="975831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64681" y="1124744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8255" y="4632050"/>
            <a:ext cx="448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 must implement +prepare ()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20489" y="810191"/>
            <a:ext cx="2712708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n-US"/>
            </a:defPPr>
            <a:lvl1pPr>
              <a:defRPr sz="19900" b="1" spc="5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CA" sz="26533" dirty="0">
                <a:solidFill>
                  <a:srgbClr val="CC0000"/>
                </a:solidFill>
                <a:latin typeface="Arial Black" panose="020B0A040201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914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/>
      <p:bldP spid="65" grpId="0"/>
      <p:bldP spid="7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911EC-30CD-6684-ACAD-076AB9533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39333" y="1625600"/>
            <a:ext cx="9525000" cy="43982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of the four pillars of OOP!</a:t>
            </a:r>
            <a:endParaRPr lang="en-CA" sz="7200" dirty="0">
              <a:effectLst>
                <a:glow rad="101600">
                  <a:srgbClr val="FF00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AA0D2B-A1EC-CBBF-44CC-DCDCA12A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0468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V="1">
            <a:off x="5903979" y="2204864"/>
            <a:ext cx="0" cy="21602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4"/>
          <p:cNvGrpSpPr/>
          <p:nvPr/>
        </p:nvGrpSpPr>
        <p:grpSpPr>
          <a:xfrm>
            <a:off x="5711957" y="1916832"/>
            <a:ext cx="384043" cy="288032"/>
            <a:chOff x="2483768" y="2060848"/>
            <a:chExt cx="288032" cy="288032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483768" y="2348880"/>
              <a:ext cx="288032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483768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627784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271798" y="2420887"/>
            <a:ext cx="3360373" cy="1757808"/>
            <a:chOff x="3203848" y="2420888"/>
            <a:chExt cx="2520280" cy="1757809"/>
          </a:xfrm>
        </p:grpSpPr>
        <p:grpSp>
          <p:nvGrpSpPr>
            <p:cNvPr id="5" name="Group 16"/>
            <p:cNvGrpSpPr/>
            <p:nvPr/>
          </p:nvGrpSpPr>
          <p:grpSpPr>
            <a:xfrm>
              <a:off x="3203848" y="2420888"/>
              <a:ext cx="2520280" cy="1757809"/>
              <a:chOff x="2627784" y="692696"/>
              <a:chExt cx="3240360" cy="175780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3542505" y="704181"/>
                <a:ext cx="13078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Pancakes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275856" y="3150260"/>
              <a:ext cx="1184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+prepare ()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14463" y="1556793"/>
            <a:ext cx="2157334" cy="864095"/>
            <a:chOff x="1585847" y="1167594"/>
            <a:chExt cx="1618001" cy="648071"/>
          </a:xfrm>
        </p:grpSpPr>
        <p:grpSp>
          <p:nvGrpSpPr>
            <p:cNvPr id="66" name="Group 54"/>
            <p:cNvGrpSpPr/>
            <p:nvPr/>
          </p:nvGrpSpPr>
          <p:grpSpPr>
            <a:xfrm rot="3533848">
              <a:off x="2951820" y="1131590"/>
              <a:ext cx="216024" cy="288032"/>
              <a:chOff x="2483768" y="2060848"/>
              <a:chExt cx="288032" cy="288032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>
              <a:stCxn id="53" idx="0"/>
            </p:cNvCxnSpPr>
            <p:nvPr/>
          </p:nvCxnSpPr>
          <p:spPr>
            <a:xfrm flipV="1">
              <a:off x="1585847" y="1329612"/>
              <a:ext cx="1329968" cy="486053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7511739" y="1538477"/>
            <a:ext cx="3768837" cy="2640220"/>
            <a:chOff x="5633804" y="1153857"/>
            <a:chExt cx="2826628" cy="1980165"/>
          </a:xfrm>
        </p:grpSpPr>
        <p:grpSp>
          <p:nvGrpSpPr>
            <p:cNvPr id="75" name="Group 54"/>
            <p:cNvGrpSpPr/>
            <p:nvPr/>
          </p:nvGrpSpPr>
          <p:grpSpPr>
            <a:xfrm rot="18066152" flipH="1">
              <a:off x="5669808" y="1117853"/>
              <a:ext cx="216024" cy="288032"/>
              <a:chOff x="2483768" y="2060848"/>
              <a:chExt cx="288032" cy="288032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Connector 84"/>
            <p:cNvCxnSpPr/>
            <p:nvPr/>
          </p:nvCxnSpPr>
          <p:spPr>
            <a:xfrm flipH="1" flipV="1">
              <a:off x="5890475" y="1317971"/>
              <a:ext cx="1284886" cy="508764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16"/>
            <p:cNvGrpSpPr/>
            <p:nvPr/>
          </p:nvGrpSpPr>
          <p:grpSpPr>
            <a:xfrm>
              <a:off x="5940152" y="1815666"/>
              <a:ext cx="2520280" cy="1318356"/>
              <a:chOff x="2627784" y="692696"/>
              <a:chExt cx="3240360" cy="175780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2898832" y="692696"/>
                <a:ext cx="2014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{</a:t>
                </a:r>
                <a:r>
                  <a:rPr lang="en-CA" sz="2400" b="1" i="1" dirty="0"/>
                  <a:t>abstract}Pizza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527382" y="2420887"/>
            <a:ext cx="3360373" cy="1757808"/>
            <a:chOff x="3203848" y="2420888"/>
            <a:chExt cx="2520280" cy="1757809"/>
          </a:xfrm>
        </p:grpSpPr>
        <p:grpSp>
          <p:nvGrpSpPr>
            <p:cNvPr id="47" name="Group 16"/>
            <p:cNvGrpSpPr/>
            <p:nvPr/>
          </p:nvGrpSpPr>
          <p:grpSpPr>
            <a:xfrm>
              <a:off x="3203848" y="2420888"/>
              <a:ext cx="2520280" cy="1757809"/>
              <a:chOff x="2627784" y="692696"/>
              <a:chExt cx="3240360" cy="1757809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3461019" y="692696"/>
                <a:ext cx="1394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Ice Cream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275856" y="3150260"/>
              <a:ext cx="11844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+prepare ()</a:t>
              </a:r>
            </a:p>
          </p:txBody>
        </p:sp>
      </p:grpSp>
      <p:grpSp>
        <p:nvGrpSpPr>
          <p:cNvPr id="2" name="Group 16"/>
          <p:cNvGrpSpPr/>
          <p:nvPr/>
        </p:nvGrpSpPr>
        <p:grpSpPr>
          <a:xfrm>
            <a:off x="4271797" y="467381"/>
            <a:ext cx="3264363" cy="1531654"/>
            <a:chOff x="2627784" y="692696"/>
            <a:chExt cx="3240360" cy="2076440"/>
          </a:xfrm>
        </p:grpSpPr>
        <p:sp>
          <p:nvSpPr>
            <p:cNvPr id="4" name="Rectangle 3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627784" y="138863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15966" y="796612"/>
              <a:ext cx="2445214" cy="458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b="1" dirty="0"/>
                <a:t>{abstract} </a:t>
              </a:r>
              <a:r>
                <a:rPr lang="en-CA" sz="1600" b="1" i="1" dirty="0"/>
                <a:t>Food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23089" y="1372850"/>
              <a:ext cx="171221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133" dirty="0"/>
                <a:t>+temperature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23089" y="1864925"/>
              <a:ext cx="2236805" cy="904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dirty="0"/>
                <a:t>+eat ()</a:t>
              </a:r>
            </a:p>
            <a:p>
              <a:r>
                <a:rPr lang="en-CA" sz="1867" dirty="0"/>
                <a:t>+</a:t>
              </a:r>
              <a:r>
                <a:rPr lang="en-CA" sz="1867" i="1" dirty="0"/>
                <a:t>prepare</a:t>
              </a:r>
              <a:r>
                <a:rPr lang="en-CA" sz="1867" dirty="0"/>
                <a:t> () {abstract}</a:t>
              </a:r>
            </a:p>
          </p:txBody>
        </p:sp>
      </p:grpSp>
      <p:sp>
        <p:nvSpPr>
          <p:cNvPr id="62" name="Oval 61"/>
          <p:cNvSpPr/>
          <p:nvPr/>
        </p:nvSpPr>
        <p:spPr>
          <a:xfrm>
            <a:off x="4492213" y="404666"/>
            <a:ext cx="2631513" cy="648071"/>
          </a:xfrm>
          <a:prstGeom prst="ellipse">
            <a:avLst/>
          </a:prstGeom>
          <a:noFill/>
          <a:ln w="53975">
            <a:solidFill>
              <a:srgbClr val="FF00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TextBox 63"/>
          <p:cNvSpPr txBox="1"/>
          <p:nvPr/>
        </p:nvSpPr>
        <p:spPr>
          <a:xfrm>
            <a:off x="815413" y="1142933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8003" y="5856952"/>
            <a:ext cx="321367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Hawaiian is concrete but implements +prepare!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064681" y="1220755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942572" y="3467499"/>
            <a:ext cx="3360373" cy="2702984"/>
            <a:chOff x="5956929" y="2600624"/>
            <a:chExt cx="2520280" cy="2027238"/>
          </a:xfrm>
        </p:grpSpPr>
        <p:grpSp>
          <p:nvGrpSpPr>
            <p:cNvPr id="73" name="Group 16"/>
            <p:cNvGrpSpPr/>
            <p:nvPr/>
          </p:nvGrpSpPr>
          <p:grpSpPr>
            <a:xfrm>
              <a:off x="5956929" y="3309506"/>
              <a:ext cx="2520280" cy="1318356"/>
              <a:chOff x="2627784" y="692696"/>
              <a:chExt cx="3240360" cy="1757809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2898832" y="692696"/>
                <a:ext cx="19339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 err="1"/>
                  <a:t>HawaiianPizza</a:t>
                </a:r>
                <a:endParaRPr lang="en-CA" sz="24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grpSp>
          <p:nvGrpSpPr>
            <p:cNvPr id="86" name="Group 54"/>
            <p:cNvGrpSpPr/>
            <p:nvPr/>
          </p:nvGrpSpPr>
          <p:grpSpPr>
            <a:xfrm flipH="1">
              <a:off x="7021771" y="2600624"/>
              <a:ext cx="216024" cy="288032"/>
              <a:chOff x="2483768" y="2060848"/>
              <a:chExt cx="288032" cy="288032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/>
          </p:nvCxnSpPr>
          <p:spPr>
            <a:xfrm flipV="1">
              <a:off x="7130544" y="2913893"/>
              <a:ext cx="0" cy="395613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5977551" y="3811239"/>
              <a:ext cx="118441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+prepare ()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9072331" y="1052736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368416" y="3276543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627159" y="896032"/>
            <a:ext cx="3449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Pizza is abstract and can’t be instantiated, so no error!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3766467" y="3313050"/>
            <a:ext cx="4211389" cy="3157513"/>
            <a:chOff x="5956929" y="2259727"/>
            <a:chExt cx="3158542" cy="2368135"/>
          </a:xfrm>
        </p:grpSpPr>
        <p:grpSp>
          <p:nvGrpSpPr>
            <p:cNvPr id="96" name="Group 16"/>
            <p:cNvGrpSpPr/>
            <p:nvPr/>
          </p:nvGrpSpPr>
          <p:grpSpPr>
            <a:xfrm>
              <a:off x="5956929" y="3309506"/>
              <a:ext cx="2520280" cy="1318356"/>
              <a:chOff x="2627784" y="692696"/>
              <a:chExt cx="3240360" cy="1757809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2898832" y="692696"/>
                <a:ext cx="13847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 err="1"/>
                  <a:t>VegePizza</a:t>
                </a:r>
                <a:endParaRPr lang="en-CA" sz="2400" b="1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grpSp>
          <p:nvGrpSpPr>
            <p:cNvPr id="97" name="Group 54"/>
            <p:cNvGrpSpPr/>
            <p:nvPr/>
          </p:nvGrpSpPr>
          <p:grpSpPr>
            <a:xfrm flipH="1">
              <a:off x="8897916" y="2259727"/>
              <a:ext cx="217555" cy="252518"/>
              <a:chOff x="-19800" y="1719951"/>
              <a:chExt cx="290073" cy="252518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 flipV="1">
                <a:off x="-19800" y="1827654"/>
                <a:ext cx="288032" cy="144815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 flipV="1">
                <a:off x="-19800" y="1719951"/>
                <a:ext cx="0" cy="252518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-19800" y="1719951"/>
                <a:ext cx="290073" cy="10770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Straight Connector 97"/>
            <p:cNvCxnSpPr/>
            <p:nvPr/>
          </p:nvCxnSpPr>
          <p:spPr>
            <a:xfrm flipV="1">
              <a:off x="7130544" y="2453537"/>
              <a:ext cx="1889416" cy="855970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5977551" y="3811239"/>
              <a:ext cx="13854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4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5561" y="4168807"/>
            <a:ext cx="1782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VegePizza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concrete but doesn’t implement +prepare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214145" y="3376807"/>
            <a:ext cx="2712708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n-US"/>
            </a:defPPr>
            <a:lvl1pPr>
              <a:defRPr sz="19900" b="1" spc="5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CA" sz="26533" dirty="0">
                <a:solidFill>
                  <a:srgbClr val="CC0000"/>
                </a:solidFill>
                <a:latin typeface="Arial Black" panose="020B0A040201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325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/>
      <p:bldP spid="7" grpId="0"/>
      <p:bldP spid="84" grpId="0"/>
      <p:bldP spid="92" grpId="0"/>
      <p:bldP spid="93" grpId="0"/>
      <p:bldP spid="94" grpId="0"/>
      <p:bldP spid="25" grpId="0"/>
      <p:bldP spid="10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4271797" y="467380"/>
            <a:ext cx="3264363" cy="1521885"/>
            <a:chOff x="2627784" y="692696"/>
            <a:chExt cx="3240360" cy="2063195"/>
          </a:xfrm>
        </p:grpSpPr>
        <p:sp>
          <p:nvSpPr>
            <p:cNvPr id="4" name="Rectangle 3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627784" y="1196752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627784" y="1740762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676136" y="764705"/>
              <a:ext cx="811266" cy="625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/>
                <a:t>Food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23089" y="1268761"/>
              <a:ext cx="171221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133" dirty="0"/>
                <a:t>+temperature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23089" y="1740762"/>
              <a:ext cx="2538754" cy="101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133" dirty="0"/>
                <a:t>+eat ()</a:t>
              </a:r>
            </a:p>
            <a:p>
              <a:r>
                <a:rPr lang="en-CA" sz="2133" dirty="0"/>
                <a:t>+prepare () {abstract}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114462" y="1538476"/>
            <a:ext cx="7452688" cy="897171"/>
            <a:chOff x="1585845" y="1538476"/>
            <a:chExt cx="5589516" cy="897170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4427984" y="2204864"/>
              <a:ext cx="0" cy="216024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54"/>
            <p:cNvGrpSpPr/>
            <p:nvPr/>
          </p:nvGrpSpPr>
          <p:grpSpPr>
            <a:xfrm>
              <a:off x="4283968" y="1916832"/>
              <a:ext cx="288032" cy="288032"/>
              <a:chOff x="2483768" y="2060848"/>
              <a:chExt cx="288032" cy="288032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54"/>
            <p:cNvGrpSpPr/>
            <p:nvPr/>
          </p:nvGrpSpPr>
          <p:grpSpPr>
            <a:xfrm rot="3533848">
              <a:off x="2915816" y="1556792"/>
              <a:ext cx="288032" cy="288032"/>
              <a:chOff x="2483768" y="2060848"/>
              <a:chExt cx="288032" cy="288032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54"/>
            <p:cNvGrpSpPr/>
            <p:nvPr/>
          </p:nvGrpSpPr>
          <p:grpSpPr>
            <a:xfrm rot="18066152" flipH="1">
              <a:off x="5633804" y="1538476"/>
              <a:ext cx="288032" cy="288032"/>
              <a:chOff x="2483768" y="2060848"/>
              <a:chExt cx="288032" cy="288032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>
              <a:stCxn id="53" idx="0"/>
            </p:cNvCxnSpPr>
            <p:nvPr/>
          </p:nvCxnSpPr>
          <p:spPr>
            <a:xfrm flipV="1">
              <a:off x="1585845" y="1772816"/>
              <a:ext cx="1329971" cy="648070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5890475" y="1757294"/>
              <a:ext cx="1284886" cy="678352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27381" y="2420887"/>
            <a:ext cx="10753195" cy="1757808"/>
            <a:chOff x="395536" y="2420888"/>
            <a:chExt cx="8064896" cy="1757809"/>
          </a:xfrm>
        </p:grpSpPr>
        <p:grpSp>
          <p:nvGrpSpPr>
            <p:cNvPr id="5" name="Group 35"/>
            <p:cNvGrpSpPr/>
            <p:nvPr/>
          </p:nvGrpSpPr>
          <p:grpSpPr>
            <a:xfrm>
              <a:off x="3203848" y="2420888"/>
              <a:ext cx="2520280" cy="1757809"/>
              <a:chOff x="3203848" y="2420888"/>
              <a:chExt cx="2520280" cy="1757809"/>
            </a:xfrm>
          </p:grpSpPr>
          <p:grpSp>
            <p:nvGrpSpPr>
              <p:cNvPr id="7" name="Group 16"/>
              <p:cNvGrpSpPr/>
              <p:nvPr/>
            </p:nvGrpSpPr>
            <p:grpSpPr>
              <a:xfrm>
                <a:off x="3203848" y="2420888"/>
                <a:ext cx="2520280" cy="1757809"/>
                <a:chOff x="2627784" y="692696"/>
                <a:chExt cx="3240360" cy="1757809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2627784" y="692696"/>
                  <a:ext cx="3240360" cy="11614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2627784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2627784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/>
                <p:cNvSpPr txBox="1"/>
                <p:nvPr/>
              </p:nvSpPr>
              <p:spPr>
                <a:xfrm>
                  <a:off x="3751145" y="692696"/>
                  <a:ext cx="7864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/>
                    <a:t>Pizza</a:t>
                  </a: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2699792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72" name="TextBox 71"/>
              <p:cNvSpPr txBox="1"/>
              <p:nvPr/>
            </p:nvSpPr>
            <p:spPr>
              <a:xfrm>
                <a:off x="3275856" y="3150260"/>
                <a:ext cx="1184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+prepare ()</a:t>
                </a:r>
              </a:p>
            </p:txBody>
          </p:sp>
        </p:grpSp>
        <p:grpSp>
          <p:nvGrpSpPr>
            <p:cNvPr id="14" name="Group 36"/>
            <p:cNvGrpSpPr/>
            <p:nvPr/>
          </p:nvGrpSpPr>
          <p:grpSpPr>
            <a:xfrm>
              <a:off x="5940152" y="2420888"/>
              <a:ext cx="2520280" cy="1757809"/>
              <a:chOff x="3203848" y="2420888"/>
              <a:chExt cx="2520280" cy="1757809"/>
            </a:xfrm>
          </p:grpSpPr>
          <p:grpSp>
            <p:nvGrpSpPr>
              <p:cNvPr id="15" name="Group 16"/>
              <p:cNvGrpSpPr/>
              <p:nvPr/>
            </p:nvGrpSpPr>
            <p:grpSpPr>
              <a:xfrm>
                <a:off x="3203848" y="2420888"/>
                <a:ext cx="2520280" cy="1757809"/>
                <a:chOff x="2627784" y="692696"/>
                <a:chExt cx="3240360" cy="1757809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2627784" y="692696"/>
                  <a:ext cx="3240360" cy="11614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627784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627784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/>
                <p:cNvSpPr txBox="1"/>
                <p:nvPr/>
              </p:nvSpPr>
              <p:spPr>
                <a:xfrm>
                  <a:off x="3461019" y="692696"/>
                  <a:ext cx="13078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/>
                    <a:t>Pancakes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2699792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3275856" y="3150260"/>
                <a:ext cx="1184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+prepare ()</a:t>
                </a:r>
              </a:p>
            </p:txBody>
          </p:sp>
        </p:grpSp>
        <p:grpSp>
          <p:nvGrpSpPr>
            <p:cNvPr id="16" name="Group 45"/>
            <p:cNvGrpSpPr/>
            <p:nvPr/>
          </p:nvGrpSpPr>
          <p:grpSpPr>
            <a:xfrm>
              <a:off x="395536" y="2420888"/>
              <a:ext cx="2520280" cy="1757809"/>
              <a:chOff x="3203848" y="2420888"/>
              <a:chExt cx="2520280" cy="175780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203848" y="2420888"/>
                <a:ext cx="2520280" cy="1757809"/>
                <a:chOff x="2627784" y="692696"/>
                <a:chExt cx="3240360" cy="1757809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2627784" y="692696"/>
                  <a:ext cx="3240360" cy="11614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627784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27784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3461019" y="692696"/>
                  <a:ext cx="13943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/>
                    <a:t>Ice Cream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699792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3275856" y="3150260"/>
                <a:ext cx="1184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+prepare ()</a:t>
                </a: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6256136" y="3549105"/>
            <a:ext cx="833507" cy="1193519"/>
            <a:chOff x="4692102" y="3549103"/>
            <a:chExt cx="625130" cy="1193519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4885184" y="3806518"/>
              <a:ext cx="432048" cy="936104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54"/>
            <p:cNvGrpSpPr/>
            <p:nvPr/>
          </p:nvGrpSpPr>
          <p:grpSpPr>
            <a:xfrm rot="20063763" flipH="1">
              <a:off x="4692102" y="3549103"/>
              <a:ext cx="288032" cy="288032"/>
              <a:chOff x="2483768" y="2060848"/>
              <a:chExt cx="288032" cy="288032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16"/>
          <p:cNvGrpSpPr/>
          <p:nvPr/>
        </p:nvGrpSpPr>
        <p:grpSpPr>
          <a:xfrm>
            <a:off x="4271797" y="476673"/>
            <a:ext cx="3264363" cy="1509884"/>
            <a:chOff x="2627784" y="692696"/>
            <a:chExt cx="3240360" cy="2046927"/>
          </a:xfrm>
        </p:grpSpPr>
        <p:sp>
          <p:nvSpPr>
            <p:cNvPr id="88" name="Rectangle 87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2627784" y="138863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120279" y="693484"/>
              <a:ext cx="189208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133" b="1" dirty="0"/>
                <a:t>{abstract} </a:t>
              </a:r>
              <a:r>
                <a:rPr lang="en-CA" sz="2133" b="1" i="1" dirty="0"/>
                <a:t>Food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23089" y="1310958"/>
              <a:ext cx="1546662" cy="514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b="1" dirty="0"/>
                <a:t>+temperature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23089" y="1835412"/>
              <a:ext cx="2298544" cy="904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b="1" dirty="0"/>
                <a:t>+eat ()</a:t>
              </a:r>
            </a:p>
            <a:p>
              <a:r>
                <a:rPr lang="en-CA" sz="1867" b="1" dirty="0"/>
                <a:t>+</a:t>
              </a:r>
              <a:r>
                <a:rPr lang="en-CA" sz="1867" b="1" i="1" dirty="0"/>
                <a:t>prepare</a:t>
              </a:r>
              <a:r>
                <a:rPr lang="en-CA" sz="1867" b="1" dirty="0"/>
                <a:t> () {abstract}</a:t>
              </a:r>
            </a:p>
          </p:txBody>
        </p:sp>
      </p:grpSp>
      <p:grpSp>
        <p:nvGrpSpPr>
          <p:cNvPr id="22" name="Group 35"/>
          <p:cNvGrpSpPr/>
          <p:nvPr/>
        </p:nvGrpSpPr>
        <p:grpSpPr>
          <a:xfrm>
            <a:off x="5807968" y="4725143"/>
            <a:ext cx="3360373" cy="1757808"/>
            <a:chOff x="3203848" y="2420888"/>
            <a:chExt cx="2520280" cy="1757809"/>
          </a:xfrm>
        </p:grpSpPr>
        <p:grpSp>
          <p:nvGrpSpPr>
            <p:cNvPr id="23" name="Group 16"/>
            <p:cNvGrpSpPr/>
            <p:nvPr/>
          </p:nvGrpSpPr>
          <p:grpSpPr>
            <a:xfrm>
              <a:off x="3203848" y="2420888"/>
              <a:ext cx="2520280" cy="1757809"/>
              <a:chOff x="2627784" y="692696"/>
              <a:chExt cx="3240360" cy="175780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3408691" y="692696"/>
                <a:ext cx="1540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Olive Truck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3275856" y="3150260"/>
              <a:ext cx="1623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+</a:t>
              </a:r>
              <a:r>
                <a:rPr lang="en-CA" sz="2400" dirty="0" err="1"/>
                <a:t>slicePepperoni</a:t>
              </a:r>
              <a:endParaRPr lang="en-CA" sz="2400" dirty="0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016215" y="3717032"/>
            <a:ext cx="2610586" cy="4175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haroni" pitchFamily="2" charset="-79"/>
                <a:ea typeface="Adobe Fan Heiti Std B" pitchFamily="34" charset="-128"/>
                <a:cs typeface="Aharoni" pitchFamily="2" charset="-79"/>
              </a:rPr>
              <a:t>X</a:t>
            </a:r>
          </a:p>
        </p:txBody>
      </p:sp>
      <p:grpSp>
        <p:nvGrpSpPr>
          <p:cNvPr id="18" name="Group 100"/>
          <p:cNvGrpSpPr/>
          <p:nvPr/>
        </p:nvGrpSpPr>
        <p:grpSpPr>
          <a:xfrm>
            <a:off x="1775522" y="3549105"/>
            <a:ext cx="3527972" cy="2933851"/>
            <a:chOff x="1331640" y="3549103"/>
            <a:chExt cx="2645979" cy="2933850"/>
          </a:xfrm>
        </p:grpSpPr>
        <p:grpSp>
          <p:nvGrpSpPr>
            <p:cNvPr id="20" name="Group 16"/>
            <p:cNvGrpSpPr/>
            <p:nvPr/>
          </p:nvGrpSpPr>
          <p:grpSpPr>
            <a:xfrm>
              <a:off x="1331640" y="4725144"/>
              <a:ext cx="2520280" cy="1757809"/>
              <a:chOff x="2627784" y="692696"/>
              <a:chExt cx="3240360" cy="1757809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627784" y="692696"/>
                <a:ext cx="3240360" cy="116142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3090693" y="692696"/>
                <a:ext cx="26848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 err="1"/>
                  <a:t>HawaiianPizza</a:t>
                </a:r>
                <a:endParaRPr lang="en-CA" sz="2400" b="1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cxnSp>
          <p:nvCxnSpPr>
            <p:cNvPr id="75" name="Straight Connector 74"/>
            <p:cNvCxnSpPr/>
            <p:nvPr/>
          </p:nvCxnSpPr>
          <p:spPr>
            <a:xfrm flipV="1">
              <a:off x="3338059" y="3800923"/>
              <a:ext cx="432048" cy="936104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54"/>
            <p:cNvGrpSpPr/>
            <p:nvPr/>
          </p:nvGrpSpPr>
          <p:grpSpPr>
            <a:xfrm rot="1536237">
              <a:off x="3689587" y="3549103"/>
              <a:ext cx="288032" cy="288032"/>
              <a:chOff x="2483768" y="2060848"/>
              <a:chExt cx="288032" cy="288032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TextBox 83"/>
          <p:cNvSpPr txBox="1"/>
          <p:nvPr/>
        </p:nvSpPr>
        <p:spPr>
          <a:xfrm>
            <a:off x="239349" y="3789040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-96563" y="1212865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41186" y="3946680"/>
            <a:ext cx="330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Remember our ‘is a’ test</a:t>
            </a:r>
          </a:p>
        </p:txBody>
      </p:sp>
    </p:spTree>
    <p:extLst>
      <p:ext uri="{BB962C8B-B14F-4D97-AF65-F5344CB8AC3E}">
        <p14:creationId xmlns:p14="http://schemas.microsoft.com/office/powerpoint/2010/main" val="220289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84" grpId="0"/>
      <p:bldP spid="106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634" y="1371599"/>
            <a:ext cx="10972800" cy="571500"/>
          </a:xfrm>
        </p:spPr>
        <p:txBody>
          <a:bodyPr/>
          <a:lstStyle/>
          <a:p>
            <a:r>
              <a:rPr lang="en-US" dirty="0" err="1"/>
              <a:t>Yourturn</a:t>
            </a:r>
            <a:r>
              <a:rPr lang="en-US" dirty="0"/>
              <a:t> 3 – Part C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99583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604759-61E6-EE3D-AE5E-2346592A5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yourturn4: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5181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096" y="1788418"/>
            <a:ext cx="10972800" cy="1143000"/>
          </a:xfrm>
        </p:spPr>
        <p:txBody>
          <a:bodyPr>
            <a:noAutofit/>
          </a:bodyPr>
          <a:lstStyle/>
          <a:p>
            <a:r>
              <a:rPr lang="en-CA" dirty="0">
                <a:solidFill>
                  <a:srgbClr val="00FFFF"/>
                </a:solidFill>
              </a:rPr>
              <a:t>OK, I get </a:t>
            </a:r>
            <a:r>
              <a:rPr lang="en-CA" dirty="0">
                <a:solidFill>
                  <a:srgbClr val="FF00FF"/>
                </a:solidFill>
              </a:rPr>
              <a:t>inheritance</a:t>
            </a:r>
            <a:r>
              <a:rPr lang="en-CA" dirty="0">
                <a:solidFill>
                  <a:srgbClr val="00FFFF"/>
                </a:solidFill>
              </a:rPr>
              <a:t>, I understand how to </a:t>
            </a:r>
            <a:r>
              <a:rPr lang="en-CA" dirty="0">
                <a:solidFill>
                  <a:srgbClr val="FF00FF"/>
                </a:solidFill>
              </a:rPr>
              <a:t>override</a:t>
            </a:r>
            <a:r>
              <a:rPr lang="en-CA" dirty="0">
                <a:solidFill>
                  <a:srgbClr val="00FFFF"/>
                </a:solidFill>
              </a:rPr>
              <a:t> a method in the subclass that exists in the superclass, I even understand </a:t>
            </a:r>
            <a:r>
              <a:rPr lang="en-CA" dirty="0">
                <a:solidFill>
                  <a:srgbClr val="FF00FF"/>
                </a:solidFill>
              </a:rPr>
              <a:t>abstract</a:t>
            </a:r>
            <a:r>
              <a:rPr lang="en-CA" dirty="0">
                <a:solidFill>
                  <a:srgbClr val="00FFFF"/>
                </a:solidFill>
              </a:rPr>
              <a:t> </a:t>
            </a:r>
            <a:r>
              <a:rPr lang="en-CA" dirty="0">
                <a:solidFill>
                  <a:srgbClr val="FF00FF"/>
                </a:solidFill>
              </a:rPr>
              <a:t>classes</a:t>
            </a:r>
            <a:r>
              <a:rPr lang="en-CA" dirty="0">
                <a:solidFill>
                  <a:srgbClr val="00FFFF"/>
                </a:solidFill>
              </a:rPr>
              <a:t>  and </a:t>
            </a:r>
            <a:r>
              <a:rPr lang="en-CA" dirty="0">
                <a:solidFill>
                  <a:srgbClr val="FF00FF"/>
                </a:solidFill>
              </a:rPr>
              <a:t>abstract methods</a:t>
            </a:r>
            <a:r>
              <a:rPr lang="en-CA" dirty="0">
                <a:solidFill>
                  <a:srgbClr val="00FFFF"/>
                </a:solidFill>
              </a:rPr>
              <a:t> but I still have some have questions…</a:t>
            </a:r>
            <a:br>
              <a:rPr lang="en-CA" sz="4000" dirty="0">
                <a:solidFill>
                  <a:srgbClr val="00FFFF"/>
                </a:solidFill>
              </a:rPr>
            </a:br>
            <a:br>
              <a:rPr lang="en-CA" sz="4000" dirty="0">
                <a:solidFill>
                  <a:srgbClr val="00FFFF"/>
                </a:solidFill>
              </a:rPr>
            </a:br>
            <a:endParaRPr lang="en-CA" sz="4000" dirty="0">
              <a:solidFill>
                <a:srgbClr val="00FFFF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03787" y="5310336"/>
            <a:ext cx="1097280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en-CA" sz="4000" b="1" i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have a bunch of different kinds of classes that I want to</a:t>
            </a:r>
            <a:r>
              <a:rPr lang="en-CA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CA" sz="4000" b="1" i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force</a:t>
            </a:r>
            <a:r>
              <a:rPr lang="en-CA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CA" sz="4000" b="1" i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implement the same method?</a:t>
            </a:r>
            <a:br>
              <a:rPr lang="en-CA" sz="4000" b="1" i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CA" sz="4000" b="1" i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3787" y="3609407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b="1" i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if I want to inherit from multiple classes?</a:t>
            </a:r>
          </a:p>
        </p:txBody>
      </p:sp>
    </p:spTree>
    <p:extLst>
      <p:ext uri="{BB962C8B-B14F-4D97-AF65-F5344CB8AC3E}">
        <p14:creationId xmlns:p14="http://schemas.microsoft.com/office/powerpoint/2010/main" val="135060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6"/>
          <p:cNvGrpSpPr/>
          <p:nvPr/>
        </p:nvGrpSpPr>
        <p:grpSpPr>
          <a:xfrm>
            <a:off x="1679509" y="323363"/>
            <a:ext cx="3488216" cy="1814886"/>
            <a:chOff x="2627784" y="595076"/>
            <a:chExt cx="3240360" cy="2161759"/>
          </a:xfrm>
        </p:grpSpPr>
        <p:sp>
          <p:nvSpPr>
            <p:cNvPr id="88" name="Rectangle 87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2627784" y="138863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676137" y="595076"/>
              <a:ext cx="995733" cy="891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b="1" dirty="0"/>
            </a:p>
            <a:p>
              <a:pPr algn="ctr"/>
              <a:r>
                <a:rPr lang="en-CA" sz="2133" b="1" dirty="0" err="1"/>
                <a:t>ClassA</a:t>
              </a:r>
              <a:endParaRPr lang="en-CA" sz="2133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23089" y="1372850"/>
              <a:ext cx="171605" cy="50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23089" y="1864925"/>
              <a:ext cx="1601201" cy="891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133" dirty="0"/>
                <a:t>+methodA1 ()</a:t>
              </a:r>
            </a:p>
            <a:p>
              <a:r>
                <a:rPr lang="en-CA" sz="2133" dirty="0"/>
                <a:t>+methodA2 ()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576054" y="68627"/>
            <a:ext cx="3648405" cy="2969717"/>
            <a:chOff x="5076056" y="323364"/>
            <a:chExt cx="2592288" cy="2714979"/>
          </a:xfrm>
        </p:grpSpPr>
        <p:grpSp>
          <p:nvGrpSpPr>
            <p:cNvPr id="86" name="Group 16"/>
            <p:cNvGrpSpPr/>
            <p:nvPr/>
          </p:nvGrpSpPr>
          <p:grpSpPr>
            <a:xfrm>
              <a:off x="5220072" y="323364"/>
              <a:ext cx="2448272" cy="1562315"/>
              <a:chOff x="2627784" y="595076"/>
              <a:chExt cx="3240360" cy="2118006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627784" y="692696"/>
                <a:ext cx="3240360" cy="1965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133" dirty="0"/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2627784" y="138863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2627784" y="1876735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3676136" y="595076"/>
                <a:ext cx="995954" cy="928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133" b="1" dirty="0"/>
              </a:p>
              <a:p>
                <a:pPr algn="ctr"/>
                <a:r>
                  <a:rPr lang="en-CA" sz="2133" b="1" dirty="0" err="1"/>
                  <a:t>ClassB</a:t>
                </a:r>
                <a:endParaRPr lang="en-CA" sz="2133" b="1" dirty="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723089" y="1372850"/>
                <a:ext cx="173721" cy="521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133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2723089" y="1785028"/>
                <a:ext cx="1611905" cy="928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133" dirty="0"/>
                  <a:t>+methodB1 ()</a:t>
                </a:r>
              </a:p>
              <a:p>
                <a:r>
                  <a:rPr lang="en-CA" sz="2133" dirty="0"/>
                  <a:t>+methodB2 ()</a:t>
                </a:r>
              </a:p>
            </p:txBody>
          </p:sp>
        </p:grpSp>
        <p:grpSp>
          <p:nvGrpSpPr>
            <p:cNvPr id="111" name="Group 75"/>
            <p:cNvGrpSpPr/>
            <p:nvPr/>
          </p:nvGrpSpPr>
          <p:grpSpPr>
            <a:xfrm flipH="1">
              <a:off x="5076056" y="1844824"/>
              <a:ext cx="625130" cy="1193519"/>
              <a:chOff x="4692102" y="3549103"/>
              <a:chExt cx="625130" cy="1193519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4885184" y="3806518"/>
                <a:ext cx="432048" cy="936104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/>
          <p:cNvGrpSpPr/>
          <p:nvPr/>
        </p:nvGrpSpPr>
        <p:grpSpPr>
          <a:xfrm>
            <a:off x="4079776" y="4248489"/>
            <a:ext cx="3360373" cy="2882539"/>
            <a:chOff x="3059832" y="4248487"/>
            <a:chExt cx="2520280" cy="2882538"/>
          </a:xfrm>
        </p:grpSpPr>
        <p:grpSp>
          <p:nvGrpSpPr>
            <p:cNvPr id="117" name="Group 75"/>
            <p:cNvGrpSpPr/>
            <p:nvPr/>
          </p:nvGrpSpPr>
          <p:grpSpPr>
            <a:xfrm rot="1416098">
              <a:off x="3992693" y="4248487"/>
              <a:ext cx="625130" cy="1193519"/>
              <a:chOff x="4692102" y="3549103"/>
              <a:chExt cx="625130" cy="1193519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4885184" y="3806518"/>
                <a:ext cx="432048" cy="936104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35"/>
            <p:cNvGrpSpPr/>
            <p:nvPr/>
          </p:nvGrpSpPr>
          <p:grpSpPr>
            <a:xfrm>
              <a:off x="3059832" y="5373216"/>
              <a:ext cx="2520280" cy="1757809"/>
              <a:chOff x="3203848" y="2420888"/>
              <a:chExt cx="2520280" cy="1757809"/>
            </a:xfrm>
          </p:grpSpPr>
          <p:grpSp>
            <p:nvGrpSpPr>
              <p:cNvPr id="22" name="Group 16"/>
              <p:cNvGrpSpPr/>
              <p:nvPr/>
            </p:nvGrpSpPr>
            <p:grpSpPr>
              <a:xfrm>
                <a:off x="3203848" y="2420888"/>
                <a:ext cx="2520280" cy="1757809"/>
                <a:chOff x="2627784" y="692696"/>
                <a:chExt cx="3240360" cy="1757809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2627784" y="692696"/>
                  <a:ext cx="3240360" cy="11614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627784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627784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3408691" y="692696"/>
                  <a:ext cx="9803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 err="1"/>
                    <a:t>ClassD</a:t>
                  </a:r>
                  <a:endParaRPr lang="en-CA" sz="2400" b="1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699792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3275856" y="3150260"/>
                <a:ext cx="14428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+methodD1 ()</a:t>
                </a:r>
              </a:p>
            </p:txBody>
          </p:sp>
        </p:grpSp>
      </p:grpSp>
      <p:sp>
        <p:nvSpPr>
          <p:cNvPr id="125" name="TextBox 124"/>
          <p:cNvSpPr txBox="1"/>
          <p:nvPr/>
        </p:nvSpPr>
        <p:spPr>
          <a:xfrm>
            <a:off x="6192011" y="3933056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7035" y="1"/>
            <a:ext cx="2538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instance…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4079776" y="1844824"/>
            <a:ext cx="3360373" cy="2981944"/>
            <a:chOff x="3059832" y="1844824"/>
            <a:chExt cx="2520280" cy="2981945"/>
          </a:xfrm>
        </p:grpSpPr>
        <p:grpSp>
          <p:nvGrpSpPr>
            <p:cNvPr id="16" name="Group 45"/>
            <p:cNvGrpSpPr/>
            <p:nvPr/>
          </p:nvGrpSpPr>
          <p:grpSpPr>
            <a:xfrm>
              <a:off x="3059832" y="3068960"/>
              <a:ext cx="2520280" cy="1757809"/>
              <a:chOff x="3203848" y="2420888"/>
              <a:chExt cx="2520280" cy="175780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203848" y="2420888"/>
                <a:ext cx="2520280" cy="1757809"/>
                <a:chOff x="2627784" y="692696"/>
                <a:chExt cx="3240360" cy="1757809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2627784" y="692696"/>
                  <a:ext cx="3240360" cy="11614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627784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27784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3461019" y="692696"/>
                  <a:ext cx="95094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 err="1"/>
                    <a:t>ClassC</a:t>
                  </a:r>
                  <a:endParaRPr lang="en-CA" sz="2400" b="1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699792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3275856" y="3150260"/>
                <a:ext cx="14236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+methodC1 ()</a:t>
                </a:r>
              </a:p>
            </p:txBody>
          </p:sp>
        </p:grpSp>
        <p:grpSp>
          <p:nvGrpSpPr>
            <p:cNvPr id="18" name="Group 75"/>
            <p:cNvGrpSpPr/>
            <p:nvPr/>
          </p:nvGrpSpPr>
          <p:grpSpPr>
            <a:xfrm>
              <a:off x="3059832" y="1844824"/>
              <a:ext cx="625130" cy="1193519"/>
              <a:chOff x="4692102" y="3549103"/>
              <a:chExt cx="625130" cy="1193519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4885184" y="3806518"/>
                <a:ext cx="432048" cy="936104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84" name="TextBox 83"/>
          <p:cNvSpPr txBox="1"/>
          <p:nvPr/>
        </p:nvSpPr>
        <p:spPr>
          <a:xfrm>
            <a:off x="2351584" y="1659380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32793" y="3238142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only inherit from one parent class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07058" y="-828431"/>
            <a:ext cx="2712708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n-US"/>
            </a:defPPr>
            <a:lvl1pPr>
              <a:defRPr sz="19900" b="1" spc="5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CA" sz="26533" dirty="0">
                <a:solidFill>
                  <a:srgbClr val="CC0000"/>
                </a:solidFill>
                <a:latin typeface="Arial Black" panose="020B0A040201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2697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84" grpId="0"/>
      <p:bldP spid="2" grpId="0"/>
      <p:bldP spid="5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Introducing Interfaces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3746" y="1019605"/>
            <a:ext cx="10972800" cy="2481139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 marL="380990" indent="-38099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interface is a </a:t>
            </a:r>
            <a:r>
              <a:rPr lang="en-CA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contract.</a:t>
            </a:r>
          </a:p>
          <a:p>
            <a:pPr marL="380990" indent="-38099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I make my class implement an interface, I must implement all of the methods specified in the contract.</a:t>
            </a:r>
          </a:p>
          <a:p>
            <a:pPr marL="380990" indent="-38099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interface is never instantiated.  </a:t>
            </a:r>
            <a:r>
              <a:rPr lang="en-CA" sz="3200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Sound familiar?</a:t>
            </a:r>
          </a:p>
          <a:p>
            <a:pPr marL="380990" indent="-38099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Class can implement </a:t>
            </a:r>
            <a:r>
              <a:rPr lang="en-CA" sz="3200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interfaces!</a:t>
            </a:r>
          </a:p>
          <a:p>
            <a:pPr marL="380990" indent="-380990">
              <a:spcBef>
                <a:spcPct val="20000"/>
              </a:spcBef>
              <a:buFont typeface="Arial" pitchFamily="34" charset="0"/>
              <a:buChar char="•"/>
            </a:pPr>
            <a:endParaRPr lang="en-CA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0990" indent="-38099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is this useful?</a:t>
            </a:r>
          </a:p>
          <a:p>
            <a:pPr marL="990575" lvl="1" indent="-38099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Imagine that you have 30 programmers reporting to you and you want to divvy up the classes to them…</a:t>
            </a:r>
          </a:p>
          <a:p>
            <a:pPr marL="990575" lvl="1" indent="-380990">
              <a:spcBef>
                <a:spcPct val="20000"/>
              </a:spcBef>
              <a:buFont typeface="Arial" pitchFamily="34" charset="0"/>
              <a:buChar char="•"/>
            </a:pPr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Actually, interfaces become very useful when we start talking about </a:t>
            </a:r>
            <a:r>
              <a:rPr lang="en-CA" sz="3200" b="1" i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2042692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F3DA94-37FB-4FB6-1769-FCE5DC6F7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Pirate and the Parrot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7C495-67B7-C18F-2F37-D3C427BE59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Week-08:interfaces:Start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1454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take a look…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4292" y="3334469"/>
            <a:ext cx="6263365" cy="323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4293" y="1916831"/>
            <a:ext cx="3725207" cy="1042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8510941" y="2132857"/>
            <a:ext cx="363373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67" b="1" i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of abstract methods that must </a:t>
            </a:r>
          </a:p>
          <a:p>
            <a:r>
              <a:rPr lang="en-CA" sz="1867" b="1" i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implemented</a:t>
            </a: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5785975" y="2459822"/>
            <a:ext cx="2724966" cy="6524"/>
          </a:xfrm>
          <a:prstGeom prst="straightConnector1">
            <a:avLst/>
          </a:prstGeom>
          <a:ln w="34925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6288021" y="2466346"/>
            <a:ext cx="2222920" cy="170567"/>
          </a:xfrm>
          <a:prstGeom prst="straightConnector1">
            <a:avLst/>
          </a:prstGeom>
          <a:ln w="34925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271798" y="1556793"/>
            <a:ext cx="1262813" cy="360039"/>
          </a:xfrm>
          <a:prstGeom prst="straightConnector1">
            <a:avLst/>
          </a:prstGeom>
          <a:ln w="34925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30624" y="1340769"/>
            <a:ext cx="2502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i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interface</a:t>
            </a:r>
          </a:p>
        </p:txBody>
      </p:sp>
      <p:cxnSp>
        <p:nvCxnSpPr>
          <p:cNvPr id="11" name="Straight Arrow Connector 10"/>
          <p:cNvCxnSpPr>
            <a:stCxn id="12" idx="1"/>
            <a:endCxn id="33794" idx="0"/>
          </p:cNvCxnSpPr>
          <p:nvPr/>
        </p:nvCxnSpPr>
        <p:spPr>
          <a:xfrm flipH="1">
            <a:off x="5785975" y="3155778"/>
            <a:ext cx="1476829" cy="178691"/>
          </a:xfrm>
          <a:prstGeom prst="straightConnector1">
            <a:avLst/>
          </a:prstGeom>
          <a:ln w="34925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62804" y="2924945"/>
            <a:ext cx="2867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Keyword implements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2270248" y="3861048"/>
            <a:ext cx="576064" cy="1872208"/>
          </a:xfrm>
          <a:prstGeom prst="leftBrace">
            <a:avLst>
              <a:gd name="adj1" fmla="val 8333"/>
              <a:gd name="adj2" fmla="val 50000"/>
            </a:avLst>
          </a:prstGeom>
          <a:ln w="47625">
            <a:solidFill>
              <a:srgbClr val="00FFFF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sz="2400" dirty="0">
              <a:solidFill>
                <a:srgbClr val="00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97" y="4149080"/>
            <a:ext cx="2508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 specified</a:t>
            </a:r>
          </a:p>
          <a:p>
            <a:pPr algn="ctr"/>
            <a:r>
              <a:rPr lang="en-CA" sz="2400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</a:t>
            </a:r>
          </a:p>
          <a:p>
            <a:pPr algn="ctr"/>
            <a:r>
              <a:rPr lang="en-CA" sz="2400" b="1" i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Icharacter</a:t>
            </a:r>
            <a:r>
              <a:rPr lang="en-CA" sz="2400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CA" sz="2400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83499" y="2060848"/>
            <a:ext cx="1632181" cy="360040"/>
          </a:xfrm>
          <a:prstGeom prst="straightConnector1">
            <a:avLst/>
          </a:prstGeom>
          <a:ln w="34925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20824" y="1417911"/>
            <a:ext cx="3900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i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we don’t even need to</a:t>
            </a:r>
          </a:p>
          <a:p>
            <a:r>
              <a:rPr lang="en-CA" sz="2400" b="1" i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public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847861" y="1700808"/>
            <a:ext cx="3744416" cy="720080"/>
          </a:xfrm>
          <a:prstGeom prst="straightConnector1">
            <a:avLst/>
          </a:prstGeom>
          <a:ln w="34925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96267" y="1475493"/>
            <a:ext cx="1649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i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the ;</a:t>
            </a:r>
          </a:p>
        </p:txBody>
      </p:sp>
    </p:spTree>
    <p:extLst>
      <p:ext uri="{BB962C8B-B14F-4D97-AF65-F5344CB8AC3E}">
        <p14:creationId xmlns:p14="http://schemas.microsoft.com/office/powerpoint/2010/main" val="1168769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1327151"/>
            <a:ext cx="68834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83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93E035-B3BE-56B5-569D-CFBAA2DC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77" y="2293359"/>
            <a:ext cx="7510923" cy="33226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0421B3-7662-F2AC-A9CA-FE61FF18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60" y="2319420"/>
            <a:ext cx="3646675" cy="3160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 code for free and add to it!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480043" y="2348880"/>
            <a:ext cx="1536171" cy="432048"/>
          </a:xfrm>
          <a:prstGeom prst="ellipse">
            <a:avLst/>
          </a:prstGeom>
          <a:noFill/>
          <a:ln w="47625">
            <a:solidFill>
              <a:srgbClr val="FF00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11010" y="1462362"/>
            <a:ext cx="3384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or Parent class</a:t>
            </a:r>
          </a:p>
          <a:p>
            <a:r>
              <a:rPr lang="en-CA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Super class</a:t>
            </a:r>
            <a:endParaRPr lang="en-US" sz="24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69197" y="1506658"/>
            <a:ext cx="3196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class or sub class or derived class</a:t>
            </a:r>
            <a:endParaRPr lang="en-US" sz="24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119669" y="3462065"/>
            <a:ext cx="1951619" cy="792088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Code!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8827" y="1588732"/>
            <a:ext cx="277460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267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n-US" sz="4267" b="1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A8A6BD-81DD-A19A-62BD-247BCC08024E}"/>
              </a:ext>
            </a:extLst>
          </p:cNvPr>
          <p:cNvCxnSpPr>
            <a:cxnSpLocks/>
          </p:cNvCxnSpPr>
          <p:nvPr/>
        </p:nvCxnSpPr>
        <p:spPr>
          <a:xfrm flipH="1" flipV="1">
            <a:off x="5884333" y="3899646"/>
            <a:ext cx="1430198" cy="17826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101600">
              <a:srgbClr val="FF00FF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F00C17-D108-B6EA-7478-2B4B177E1092}"/>
              </a:ext>
            </a:extLst>
          </p:cNvPr>
          <p:cNvSpPr txBox="1"/>
          <p:nvPr/>
        </p:nvSpPr>
        <p:spPr>
          <a:xfrm>
            <a:off x="7314531" y="5556700"/>
            <a:ext cx="4674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then add our own functionality on top of the code we inherited!</a:t>
            </a:r>
            <a:endParaRPr lang="en-US" sz="2400" b="1" dirty="0">
              <a:solidFill>
                <a:schemeClr val="bg1"/>
              </a:solidFill>
              <a:effectLst>
                <a:glow rad="101600">
                  <a:srgbClr val="FF00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75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6765"/>
            <a:ext cx="10972800" cy="5280587"/>
          </a:xfrm>
        </p:spPr>
        <p:txBody>
          <a:bodyPr>
            <a:normAutofit fontScale="70000" lnSpcReduction="20000"/>
          </a:bodyPr>
          <a:lstStyle/>
          <a:p>
            <a:r>
              <a:rPr lang="en-CA" dirty="0">
                <a:solidFill>
                  <a:srgbClr val="FF0000"/>
                </a:solidFill>
              </a:rPr>
              <a:t>Can’t be instantiated</a:t>
            </a:r>
          </a:p>
          <a:p>
            <a:r>
              <a:rPr lang="en-CA" dirty="0"/>
              <a:t>Are contracts for methods.  Any class that implements an interface must implement </a:t>
            </a:r>
            <a:r>
              <a:rPr lang="en-CA" dirty="0">
                <a:solidFill>
                  <a:srgbClr val="FF00FF"/>
                </a:solidFill>
              </a:rPr>
              <a:t>all</a:t>
            </a:r>
            <a:r>
              <a:rPr lang="en-CA" dirty="0"/>
              <a:t> of the methods contained in the interface contract!</a:t>
            </a:r>
          </a:p>
          <a:p>
            <a:r>
              <a:rPr lang="en-CA" dirty="0">
                <a:solidFill>
                  <a:srgbClr val="00FFFF"/>
                </a:solidFill>
              </a:rPr>
              <a:t>The interface only requires the method to be implemented with the required parameters and return value.  It doesn’t specify how we implement it!</a:t>
            </a:r>
          </a:p>
          <a:p>
            <a:r>
              <a:rPr lang="en-CA" dirty="0"/>
              <a:t>We can use an interface type as a reference variable to point to any object that implements that interface.</a:t>
            </a:r>
          </a:p>
          <a:p>
            <a:r>
              <a:rPr lang="en-CA" dirty="0">
                <a:solidFill>
                  <a:srgbClr val="FF0000"/>
                </a:solidFill>
              </a:rPr>
              <a:t>Interfaces can’t have instance variables…If we add an instance variable to an interface, the compiler will turn it into a static final variable…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68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for Java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631229"/>
            <a:ext cx="10972800" cy="4525963"/>
          </a:xfrm>
        </p:spPr>
        <p:txBody>
          <a:bodyPr/>
          <a:lstStyle/>
          <a:p>
            <a:r>
              <a:rPr lang="en-US" dirty="0"/>
              <a:t>Interfaces can now contain </a:t>
            </a:r>
            <a:r>
              <a:rPr lang="en-US" i="1" dirty="0">
                <a:solidFill>
                  <a:srgbClr val="FF00FF"/>
                </a:solidFill>
              </a:rPr>
              <a:t>default methods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4" y="2372883"/>
            <a:ext cx="5088565" cy="357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20949" y="2252678"/>
            <a:ext cx="4320480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hmmm…why would we ever use abstract classes then?</a:t>
            </a:r>
          </a:p>
          <a:p>
            <a:endParaRPr lang="en-US" sz="2667" b="1" i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67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Interfaces still can’t specify instance variables.</a:t>
            </a:r>
          </a:p>
          <a:p>
            <a:endParaRPr lang="en-US" sz="2667" b="1" i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67" b="1" i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worry, this won’t be on the exam.</a:t>
            </a:r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>
            <a:off x="2255573" y="1655999"/>
            <a:ext cx="2304257" cy="1773000"/>
          </a:xfrm>
          <a:prstGeom prst="straightConnector1">
            <a:avLst/>
          </a:prstGeom>
          <a:ln w="34925">
            <a:solidFill>
              <a:srgbClr val="00FF00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59830" y="1425166"/>
            <a:ext cx="6552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i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list of abstract methods in an interface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967542" y="4581128"/>
            <a:ext cx="2252759" cy="1632181"/>
          </a:xfrm>
          <a:prstGeom prst="straightConnector1">
            <a:avLst/>
          </a:prstGeom>
          <a:ln w="34925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20300" y="5966419"/>
            <a:ext cx="6960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New, default method…much like concrete methods in abstract classes</a:t>
            </a:r>
          </a:p>
        </p:txBody>
      </p:sp>
    </p:spTree>
    <p:extLst>
      <p:ext uri="{BB962C8B-B14F-4D97-AF65-F5344CB8AC3E}">
        <p14:creationId xmlns:p14="http://schemas.microsoft.com/office/powerpoint/2010/main" val="1725922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6794-61C3-C4CD-757D-4EF83A36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So…interfaces…</a:t>
            </a:r>
            <a:r>
              <a:rPr lang="en-US"/>
              <a:t>big deal, right?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F30F-5A72-F589-CAB2-B6F11E69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turns out that interfaces are a huge deal, once we add polymorphism into the mix!</a:t>
            </a:r>
          </a:p>
          <a:p>
            <a:r>
              <a:rPr lang="en-US" dirty="0"/>
              <a:t>For now, think about this.</a:t>
            </a:r>
          </a:p>
          <a:p>
            <a:r>
              <a:rPr lang="en-US" dirty="0"/>
              <a:t>Interfaces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declare</a:t>
            </a:r>
            <a:r>
              <a:rPr lang="en-US" dirty="0"/>
              <a:t> behavior.   </a:t>
            </a:r>
          </a:p>
          <a:p>
            <a:r>
              <a:rPr lang="en-US" dirty="0"/>
              <a:t>Classes </a:t>
            </a:r>
            <a:r>
              <a:rPr lang="en-US" dirty="0">
                <a:effectLst>
                  <a:glow rad="101600">
                    <a:srgbClr val="FF00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</a:t>
            </a:r>
            <a:r>
              <a:rPr lang="en-US" dirty="0"/>
              <a:t> behavior</a:t>
            </a:r>
          </a:p>
          <a:p>
            <a:r>
              <a:rPr lang="en-US" dirty="0"/>
              <a:t>The difference is subtle, but important!</a:t>
            </a:r>
          </a:p>
          <a:p>
            <a:r>
              <a:rPr lang="en-US" dirty="0"/>
              <a:t>Interfaces, combine with polymorphism give us useful abstraction!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2932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9F7511-E1BB-F91C-3EB7-BBC4BD86C4BB}"/>
              </a:ext>
            </a:extLst>
          </p:cNvPr>
          <p:cNvSpPr txBox="1">
            <a:spLocks/>
          </p:cNvSpPr>
          <p:nvPr/>
        </p:nvSpPr>
        <p:spPr>
          <a:xfrm>
            <a:off x="387856" y="173766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lang="en-CA" sz="3600" b="1" i="0" kern="1200" cap="small" baseline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Starting yourturn5 together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59338-A725-4460-786D-A91C6325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55" y="862593"/>
            <a:ext cx="5722061" cy="5821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9B5107-6817-833B-9FB7-D39064C2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475" y="1316766"/>
            <a:ext cx="4361905" cy="317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1B4415-A70D-C58D-9D7E-4B09D244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907" y="4903139"/>
            <a:ext cx="3495238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31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9F7511-E1BB-F91C-3EB7-BBC4BD86C4BB}"/>
              </a:ext>
            </a:extLst>
          </p:cNvPr>
          <p:cNvSpPr txBox="1">
            <a:spLocks/>
          </p:cNvSpPr>
          <p:nvPr/>
        </p:nvSpPr>
        <p:spPr>
          <a:xfrm>
            <a:off x="387856" y="173766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1219170" rtl="0" eaLnBrk="1" latinLnBrk="0" hangingPunct="1">
              <a:spcBef>
                <a:spcPct val="0"/>
              </a:spcBef>
              <a:buNone/>
              <a:defRPr lang="en-CA" sz="3600" b="1" i="0" kern="1200" cap="small" baseline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Starting yourturn5 together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59338-A725-4460-786D-A91C6325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55" y="862593"/>
            <a:ext cx="5722061" cy="5821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F26D03-03A8-3772-5F8C-DFBFE12F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883" y="862593"/>
            <a:ext cx="4370958" cy="3135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BD46A-B553-37D2-48A2-A78C7A7D8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801" y="4228051"/>
            <a:ext cx="1771363" cy="2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04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017099-0F8C-7E60-CA69-4D3453AEC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35" y="2028002"/>
            <a:ext cx="10972800" cy="5715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yourturn5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6060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Box 128"/>
          <p:cNvSpPr txBox="1"/>
          <p:nvPr/>
        </p:nvSpPr>
        <p:spPr>
          <a:xfrm>
            <a:off x="6864086" y="764704"/>
            <a:ext cx="3377848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733" b="1" i="1" dirty="0">
                <a:solidFill>
                  <a:srgbClr val="FFFF00"/>
                </a:solidFill>
              </a:rPr>
              <a:t>Riddle me this...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4079776" y="1844824"/>
            <a:ext cx="3360373" cy="2981944"/>
            <a:chOff x="3059832" y="1844824"/>
            <a:chExt cx="2520280" cy="2981945"/>
          </a:xfrm>
          <a:effectLst/>
        </p:grpSpPr>
        <p:grpSp>
          <p:nvGrpSpPr>
            <p:cNvPr id="16" name="Group 45"/>
            <p:cNvGrpSpPr/>
            <p:nvPr/>
          </p:nvGrpSpPr>
          <p:grpSpPr>
            <a:xfrm>
              <a:off x="3059832" y="3068960"/>
              <a:ext cx="2520280" cy="1757809"/>
              <a:chOff x="3203848" y="2420888"/>
              <a:chExt cx="2520280" cy="1757809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203848" y="2420888"/>
                <a:ext cx="2520280" cy="1757809"/>
                <a:chOff x="2627784" y="692696"/>
                <a:chExt cx="3240360" cy="1757809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2627784" y="692696"/>
                  <a:ext cx="3240360" cy="11614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627784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27784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3461019" y="692696"/>
                  <a:ext cx="95094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 err="1"/>
                    <a:t>ClassC</a:t>
                  </a:r>
                  <a:endParaRPr lang="en-CA" sz="2400" b="1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699792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3275856" y="3115756"/>
                <a:ext cx="1298481" cy="420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133" b="1" dirty="0"/>
                  <a:t>+methodC1 ()</a:t>
                </a:r>
              </a:p>
            </p:txBody>
          </p:sp>
        </p:grpSp>
        <p:grpSp>
          <p:nvGrpSpPr>
            <p:cNvPr id="18" name="Group 75"/>
            <p:cNvGrpSpPr/>
            <p:nvPr/>
          </p:nvGrpSpPr>
          <p:grpSpPr>
            <a:xfrm>
              <a:off x="3059832" y="1844824"/>
              <a:ext cx="625130" cy="1193519"/>
              <a:chOff x="4692102" y="3549103"/>
              <a:chExt cx="625130" cy="1193519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4885184" y="3806518"/>
                <a:ext cx="432048" cy="936104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Group 16"/>
          <p:cNvGrpSpPr/>
          <p:nvPr/>
        </p:nvGrpSpPr>
        <p:grpSpPr>
          <a:xfrm>
            <a:off x="1679509" y="164638"/>
            <a:ext cx="3264363" cy="1680187"/>
            <a:chOff x="2627784" y="379893"/>
            <a:chExt cx="3240360" cy="2277803"/>
          </a:xfrm>
          <a:effectLst/>
        </p:grpSpPr>
        <p:sp>
          <p:nvSpPr>
            <p:cNvPr id="88" name="Rectangle 87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2627784" y="138863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676136" y="379893"/>
              <a:ext cx="1064015" cy="101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b="1" dirty="0"/>
            </a:p>
            <a:p>
              <a:pPr algn="ctr"/>
              <a:r>
                <a:rPr lang="en-CA" sz="2133" b="1" dirty="0" err="1"/>
                <a:t>ClassA</a:t>
              </a:r>
              <a:endParaRPr lang="en-CA" sz="2133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23089" y="1372852"/>
              <a:ext cx="18337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23089" y="1743863"/>
              <a:ext cx="1546916" cy="904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b="1" dirty="0"/>
                <a:t>+methodA1 ()</a:t>
              </a:r>
            </a:p>
            <a:p>
              <a:r>
                <a:rPr lang="en-CA" sz="1867" b="1" dirty="0"/>
                <a:t>+methodA2 ()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351584" y="1700808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6768075" y="164639"/>
            <a:ext cx="3456384" cy="2873707"/>
            <a:chOff x="5076056" y="164637"/>
            <a:chExt cx="2592288" cy="2873706"/>
          </a:xfrm>
          <a:effectLst/>
        </p:grpSpPr>
        <p:grpSp>
          <p:nvGrpSpPr>
            <p:cNvPr id="86" name="Group 16"/>
            <p:cNvGrpSpPr/>
            <p:nvPr/>
          </p:nvGrpSpPr>
          <p:grpSpPr>
            <a:xfrm>
              <a:off x="5220072" y="164637"/>
              <a:ext cx="2448272" cy="1680188"/>
              <a:chOff x="2627784" y="379891"/>
              <a:chExt cx="3240360" cy="2277805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627784" y="692696"/>
                <a:ext cx="3240360" cy="1965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133" dirty="0"/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2627784" y="138863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2627784" y="1876735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3676136" y="379891"/>
                <a:ext cx="1051285" cy="1015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133" b="1" dirty="0"/>
              </a:p>
              <a:p>
                <a:pPr algn="ctr"/>
                <a:r>
                  <a:rPr lang="en-CA" sz="2133" b="1" dirty="0" err="1"/>
                  <a:t>ClassB</a:t>
                </a:r>
                <a:endParaRPr lang="en-CA" sz="2133" b="1" dirty="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723089" y="1372850"/>
                <a:ext cx="183373" cy="570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133" dirty="0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2723089" y="1743858"/>
                <a:ext cx="1535779" cy="90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867" b="1" dirty="0"/>
                  <a:t>+methodB1 ()</a:t>
                </a:r>
              </a:p>
              <a:p>
                <a:r>
                  <a:rPr lang="en-CA" sz="1867" b="1" dirty="0"/>
                  <a:t>+methodB2 ()</a:t>
                </a:r>
              </a:p>
            </p:txBody>
          </p:sp>
        </p:grpSp>
        <p:grpSp>
          <p:nvGrpSpPr>
            <p:cNvPr id="111" name="Group 75"/>
            <p:cNvGrpSpPr/>
            <p:nvPr/>
          </p:nvGrpSpPr>
          <p:grpSpPr>
            <a:xfrm flipH="1">
              <a:off x="5076056" y="1844824"/>
              <a:ext cx="625130" cy="1193519"/>
              <a:chOff x="4692102" y="3549103"/>
              <a:chExt cx="625130" cy="1193519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>
                <a:off x="4885184" y="3806518"/>
                <a:ext cx="432048" cy="936104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/>
          <p:cNvGrpSpPr/>
          <p:nvPr/>
        </p:nvGrpSpPr>
        <p:grpSpPr>
          <a:xfrm>
            <a:off x="4079776" y="4248489"/>
            <a:ext cx="3360373" cy="2882539"/>
            <a:chOff x="3059832" y="4248487"/>
            <a:chExt cx="2520280" cy="2882538"/>
          </a:xfrm>
          <a:effectLst/>
        </p:grpSpPr>
        <p:grpSp>
          <p:nvGrpSpPr>
            <p:cNvPr id="117" name="Group 75"/>
            <p:cNvGrpSpPr/>
            <p:nvPr/>
          </p:nvGrpSpPr>
          <p:grpSpPr>
            <a:xfrm rot="1416098">
              <a:off x="3992693" y="4248487"/>
              <a:ext cx="625130" cy="1193519"/>
              <a:chOff x="4692102" y="3549103"/>
              <a:chExt cx="625130" cy="1193519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4885184" y="3806518"/>
                <a:ext cx="432048" cy="936104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35"/>
            <p:cNvGrpSpPr/>
            <p:nvPr/>
          </p:nvGrpSpPr>
          <p:grpSpPr>
            <a:xfrm>
              <a:off x="3059832" y="5373216"/>
              <a:ext cx="2520280" cy="1757809"/>
              <a:chOff x="3203848" y="2420888"/>
              <a:chExt cx="2520280" cy="1757809"/>
            </a:xfrm>
          </p:grpSpPr>
          <p:grpSp>
            <p:nvGrpSpPr>
              <p:cNvPr id="22" name="Group 16"/>
              <p:cNvGrpSpPr/>
              <p:nvPr/>
            </p:nvGrpSpPr>
            <p:grpSpPr>
              <a:xfrm>
                <a:off x="3203848" y="2420888"/>
                <a:ext cx="2520280" cy="1757809"/>
                <a:chOff x="2627784" y="692696"/>
                <a:chExt cx="3240360" cy="1757809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2627784" y="692696"/>
                  <a:ext cx="3240360" cy="116142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627784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627784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3408691" y="692696"/>
                  <a:ext cx="9803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 err="1"/>
                    <a:t>ClassD</a:t>
                  </a:r>
                  <a:endParaRPr lang="en-CA" sz="2400" b="1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699792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3275856" y="3115756"/>
                <a:ext cx="1320122" cy="420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133" b="1" dirty="0"/>
                  <a:t>+methodD1 ()</a:t>
                </a:r>
              </a:p>
            </p:txBody>
          </p:sp>
        </p:grpSp>
      </p:grpSp>
      <p:sp>
        <p:nvSpPr>
          <p:cNvPr id="125" name="TextBox 124"/>
          <p:cNvSpPr txBox="1"/>
          <p:nvPr/>
        </p:nvSpPr>
        <p:spPr>
          <a:xfrm>
            <a:off x="6192011" y="3933056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112225" y="3429001"/>
            <a:ext cx="258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Fix this...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20466" y="-665783"/>
            <a:ext cx="2712708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n-US"/>
            </a:defPPr>
            <a:lvl1pPr>
              <a:defRPr sz="19900" b="1" spc="5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CA" sz="26533" dirty="0">
                <a:solidFill>
                  <a:srgbClr val="CC0000"/>
                </a:solidFill>
                <a:latin typeface="Arial Black" panose="020B0A040201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499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25" grpId="0"/>
      <p:bldP spid="128" grpId="0"/>
      <p:bldP spid="5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5"/>
          <p:cNvGrpSpPr/>
          <p:nvPr/>
        </p:nvGrpSpPr>
        <p:grpSpPr>
          <a:xfrm>
            <a:off x="3983766" y="1844824"/>
            <a:ext cx="3360373" cy="2981944"/>
            <a:chOff x="2987824" y="1844824"/>
            <a:chExt cx="2520280" cy="2981945"/>
          </a:xfrm>
        </p:grpSpPr>
        <p:grpSp>
          <p:nvGrpSpPr>
            <p:cNvPr id="3" name="Group 45"/>
            <p:cNvGrpSpPr/>
            <p:nvPr/>
          </p:nvGrpSpPr>
          <p:grpSpPr>
            <a:xfrm>
              <a:off x="2987824" y="2564904"/>
              <a:ext cx="2520280" cy="2261865"/>
              <a:chOff x="3131840" y="1916832"/>
              <a:chExt cx="2520280" cy="2261865"/>
            </a:xfrm>
          </p:grpSpPr>
          <p:grpSp>
            <p:nvGrpSpPr>
              <p:cNvPr id="4" name="Group 16"/>
              <p:cNvGrpSpPr/>
              <p:nvPr/>
            </p:nvGrpSpPr>
            <p:grpSpPr>
              <a:xfrm>
                <a:off x="3131840" y="1916832"/>
                <a:ext cx="2520280" cy="2261865"/>
                <a:chOff x="2535202" y="188640"/>
                <a:chExt cx="3240360" cy="2261865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2535202" y="188640"/>
                  <a:ext cx="3240360" cy="172819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535202" y="76470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535202" y="90872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3461019" y="404664"/>
                  <a:ext cx="95094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 err="1"/>
                    <a:t>ClassC</a:t>
                  </a:r>
                  <a:endParaRPr lang="en-CA" sz="2400" b="1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699791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3203848" y="2636912"/>
                <a:ext cx="1305695" cy="10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133" b="1" dirty="0"/>
                  <a:t>+methodC1()</a:t>
                </a:r>
              </a:p>
              <a:p>
                <a:r>
                  <a:rPr lang="en-CA" sz="2133" b="1" dirty="0"/>
                  <a:t>+methodB1 ()</a:t>
                </a:r>
              </a:p>
              <a:p>
                <a:r>
                  <a:rPr lang="en-CA" sz="2133" b="1" dirty="0"/>
                  <a:t>+methodB2 ()</a:t>
                </a:r>
              </a:p>
            </p:txBody>
          </p:sp>
        </p:grpSp>
        <p:grpSp>
          <p:nvGrpSpPr>
            <p:cNvPr id="5" name="Group 75"/>
            <p:cNvGrpSpPr/>
            <p:nvPr/>
          </p:nvGrpSpPr>
          <p:grpSpPr>
            <a:xfrm>
              <a:off x="3059832" y="1844824"/>
              <a:ext cx="360040" cy="648072"/>
              <a:chOff x="4692102" y="3549103"/>
              <a:chExt cx="360040" cy="648072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4885184" y="3806518"/>
                <a:ext cx="166958" cy="390657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16"/>
          <p:cNvGrpSpPr/>
          <p:nvPr/>
        </p:nvGrpSpPr>
        <p:grpSpPr>
          <a:xfrm>
            <a:off x="1679509" y="68627"/>
            <a:ext cx="3264363" cy="1723094"/>
            <a:chOff x="2627784" y="334756"/>
            <a:chExt cx="3240360" cy="2335972"/>
          </a:xfrm>
        </p:grpSpPr>
        <p:sp>
          <p:nvSpPr>
            <p:cNvPr id="88" name="Rectangle 87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2627784" y="138863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676136" y="334756"/>
              <a:ext cx="1064015" cy="101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b="1" dirty="0"/>
            </a:p>
            <a:p>
              <a:pPr algn="ctr"/>
              <a:r>
                <a:rPr lang="en-CA" sz="2133" b="1" dirty="0" err="1"/>
                <a:t>ClassA</a:t>
              </a:r>
              <a:endParaRPr lang="en-CA" sz="2133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23089" y="1372851"/>
              <a:ext cx="18337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23089" y="1766518"/>
              <a:ext cx="1546916" cy="904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b="1" dirty="0"/>
                <a:t>+methodA1 ()</a:t>
              </a:r>
            </a:p>
            <a:p>
              <a:r>
                <a:rPr lang="en-CA" sz="1867" b="1" dirty="0"/>
                <a:t>+methodA2 ()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543605" y="1268760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6960096" y="68627"/>
            <a:ext cx="3264363" cy="1819105"/>
            <a:chOff x="2627784" y="249733"/>
            <a:chExt cx="3240360" cy="2466132"/>
          </a:xfrm>
        </p:grpSpPr>
        <p:sp>
          <p:nvSpPr>
            <p:cNvPr id="87" name="Rectangle 86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627784" y="168149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3199612" y="249733"/>
              <a:ext cx="2022372" cy="1460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b="1" dirty="0"/>
            </a:p>
            <a:p>
              <a:pPr algn="ctr"/>
              <a:r>
                <a:rPr lang="en-CA" sz="2133" b="1" dirty="0"/>
                <a:t>&lt;&lt;interface&gt;&gt;</a:t>
              </a:r>
            </a:p>
            <a:p>
              <a:pPr algn="ctr"/>
              <a:r>
                <a:rPr lang="en-CA" sz="2133" b="1" dirty="0"/>
                <a:t>Interface1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723089" y="1372851"/>
              <a:ext cx="18337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723089" y="1811655"/>
              <a:ext cx="1535779" cy="904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b="1" dirty="0"/>
                <a:t>+methodB1 ()</a:t>
              </a:r>
            </a:p>
            <a:p>
              <a:r>
                <a:rPr lang="en-CA" sz="1867" b="1" dirty="0"/>
                <a:t>+methodB2 ()</a:t>
              </a:r>
            </a:p>
          </p:txBody>
        </p:sp>
      </p:grpSp>
      <p:grpSp>
        <p:nvGrpSpPr>
          <p:cNvPr id="9" name="Group 75"/>
          <p:cNvGrpSpPr/>
          <p:nvPr/>
        </p:nvGrpSpPr>
        <p:grpSpPr>
          <a:xfrm flipH="1">
            <a:off x="7056107" y="1844824"/>
            <a:ext cx="545475" cy="720080"/>
            <a:chOff x="4692102" y="3549103"/>
            <a:chExt cx="409106" cy="720080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4885184" y="3806518"/>
              <a:ext cx="216024" cy="462665"/>
            </a:xfrm>
            <a:prstGeom prst="line">
              <a:avLst/>
            </a:prstGeom>
            <a:ln w="444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54"/>
            <p:cNvGrpSpPr/>
            <p:nvPr/>
          </p:nvGrpSpPr>
          <p:grpSpPr>
            <a:xfrm rot="20063763" flipH="1">
              <a:off x="4692102" y="3549103"/>
              <a:ext cx="288032" cy="288032"/>
              <a:chOff x="2483768" y="2060848"/>
              <a:chExt cx="288032" cy="288032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23"/>
          <p:cNvGrpSpPr/>
          <p:nvPr/>
        </p:nvGrpSpPr>
        <p:grpSpPr>
          <a:xfrm>
            <a:off x="3983766" y="4293100"/>
            <a:ext cx="3381709" cy="2450793"/>
            <a:chOff x="3115838" y="4193350"/>
            <a:chExt cx="2536282" cy="3050678"/>
          </a:xfrm>
        </p:grpSpPr>
        <p:grpSp>
          <p:nvGrpSpPr>
            <p:cNvPr id="12" name="Group 75"/>
            <p:cNvGrpSpPr/>
            <p:nvPr/>
          </p:nvGrpSpPr>
          <p:grpSpPr>
            <a:xfrm rot="1416098">
              <a:off x="4065882" y="4193350"/>
              <a:ext cx="288032" cy="898346"/>
              <a:chOff x="4692102" y="3549103"/>
              <a:chExt cx="288032" cy="898346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 rot="20183902" flipH="1">
                <a:off x="4957468" y="3777368"/>
                <a:ext cx="20950" cy="670081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35"/>
            <p:cNvGrpSpPr/>
            <p:nvPr/>
          </p:nvGrpSpPr>
          <p:grpSpPr>
            <a:xfrm>
              <a:off x="3115838" y="5089685"/>
              <a:ext cx="2536282" cy="2154343"/>
              <a:chOff x="3259854" y="2137357"/>
              <a:chExt cx="2536282" cy="2154343"/>
            </a:xfrm>
          </p:grpSpPr>
          <p:grpSp>
            <p:nvGrpSpPr>
              <p:cNvPr id="15" name="Group 16"/>
              <p:cNvGrpSpPr/>
              <p:nvPr/>
            </p:nvGrpSpPr>
            <p:grpSpPr>
              <a:xfrm>
                <a:off x="3259854" y="2137357"/>
                <a:ext cx="2536282" cy="2154343"/>
                <a:chOff x="2699792" y="409165"/>
                <a:chExt cx="3260934" cy="2154343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2720366" y="409165"/>
                  <a:ext cx="3240360" cy="188230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720366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720366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3646183" y="498799"/>
                  <a:ext cx="980317" cy="5746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 err="1"/>
                    <a:t>ClassD</a:t>
                  </a:r>
                  <a:endParaRPr lang="en-CA" sz="2400" b="1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699792" y="1988840"/>
                  <a:ext cx="178133" cy="5746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3275856" y="3033692"/>
                <a:ext cx="1320122" cy="932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133" b="1" dirty="0"/>
                  <a:t>+methodD1 ()</a:t>
                </a:r>
              </a:p>
              <a:p>
                <a:endParaRPr lang="en-CA" sz="2133" b="1" dirty="0"/>
              </a:p>
            </p:txBody>
          </p:sp>
        </p:grpSp>
      </p:grpSp>
      <p:sp>
        <p:nvSpPr>
          <p:cNvPr id="125" name="TextBox 124"/>
          <p:cNvSpPr txBox="1"/>
          <p:nvPr/>
        </p:nvSpPr>
        <p:spPr>
          <a:xfrm>
            <a:off x="8688288" y="0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80043" y="3284984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006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25" grpId="0"/>
      <p:bldP spid="5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5"/>
          <p:cNvGrpSpPr/>
          <p:nvPr/>
        </p:nvGrpSpPr>
        <p:grpSpPr>
          <a:xfrm>
            <a:off x="3983766" y="1844825"/>
            <a:ext cx="3360373" cy="2981944"/>
            <a:chOff x="2987824" y="1844824"/>
            <a:chExt cx="2520280" cy="2981945"/>
          </a:xfrm>
        </p:grpSpPr>
        <p:grpSp>
          <p:nvGrpSpPr>
            <p:cNvPr id="3" name="Group 45"/>
            <p:cNvGrpSpPr/>
            <p:nvPr/>
          </p:nvGrpSpPr>
          <p:grpSpPr>
            <a:xfrm>
              <a:off x="2987824" y="2468893"/>
              <a:ext cx="2520280" cy="2357876"/>
              <a:chOff x="3131840" y="1820821"/>
              <a:chExt cx="2520280" cy="2357876"/>
            </a:xfrm>
          </p:grpSpPr>
          <p:grpSp>
            <p:nvGrpSpPr>
              <p:cNvPr id="4" name="Group 16"/>
              <p:cNvGrpSpPr/>
              <p:nvPr/>
            </p:nvGrpSpPr>
            <p:grpSpPr>
              <a:xfrm>
                <a:off x="3131840" y="1820821"/>
                <a:ext cx="2520280" cy="2357876"/>
                <a:chOff x="2535202" y="92629"/>
                <a:chExt cx="3240360" cy="2357876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2535202" y="188640"/>
                  <a:ext cx="3240360" cy="172819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535202" y="76470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535202" y="90872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3107568" y="92629"/>
                  <a:ext cx="221803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A" sz="2400" b="1" dirty="0"/>
                    <a:t>{abstract} </a:t>
                  </a:r>
                  <a:r>
                    <a:rPr lang="en-CA" sz="2400" b="1" i="1" dirty="0" err="1"/>
                    <a:t>ClassC</a:t>
                  </a:r>
                  <a:endParaRPr lang="en-CA" sz="2400" b="1" i="1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699791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3203848" y="2636912"/>
                <a:ext cx="1426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+methodC1()</a:t>
                </a:r>
              </a:p>
              <a:p>
                <a:r>
                  <a:rPr lang="en-CA" sz="2400" dirty="0"/>
                  <a:t>+methodB1 ()</a:t>
                </a:r>
              </a:p>
            </p:txBody>
          </p:sp>
        </p:grpSp>
        <p:grpSp>
          <p:nvGrpSpPr>
            <p:cNvPr id="5" name="Group 75"/>
            <p:cNvGrpSpPr/>
            <p:nvPr/>
          </p:nvGrpSpPr>
          <p:grpSpPr>
            <a:xfrm>
              <a:off x="3059832" y="1844824"/>
              <a:ext cx="360040" cy="648072"/>
              <a:chOff x="4692102" y="3549103"/>
              <a:chExt cx="360040" cy="648072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4885184" y="3806518"/>
                <a:ext cx="166958" cy="390657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16"/>
          <p:cNvGrpSpPr/>
          <p:nvPr/>
        </p:nvGrpSpPr>
        <p:grpSpPr>
          <a:xfrm>
            <a:off x="1679509" y="68627"/>
            <a:ext cx="3264363" cy="1795682"/>
            <a:chOff x="2627784" y="334756"/>
            <a:chExt cx="3240360" cy="2434378"/>
          </a:xfrm>
        </p:grpSpPr>
        <p:sp>
          <p:nvSpPr>
            <p:cNvPr id="88" name="Rectangle 87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2627784" y="138863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676136" y="334756"/>
              <a:ext cx="1064015" cy="101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b="1" dirty="0"/>
            </a:p>
            <a:p>
              <a:pPr algn="ctr"/>
              <a:r>
                <a:rPr lang="en-CA" sz="2133" b="1" dirty="0" err="1"/>
                <a:t>ClassA</a:t>
              </a:r>
              <a:endParaRPr lang="en-CA" sz="2133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23089" y="1372851"/>
              <a:ext cx="18337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23089" y="1864924"/>
              <a:ext cx="1546916" cy="904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b="1" dirty="0"/>
                <a:t>+methodA1 ()</a:t>
              </a:r>
            </a:p>
            <a:p>
              <a:r>
                <a:rPr lang="en-CA" sz="1867" b="1" dirty="0"/>
                <a:t>+methodA2 ()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906785" y="1121935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6960096" y="68627"/>
            <a:ext cx="3264363" cy="1819105"/>
            <a:chOff x="2627784" y="249733"/>
            <a:chExt cx="3240360" cy="2466131"/>
          </a:xfrm>
        </p:grpSpPr>
        <p:sp>
          <p:nvSpPr>
            <p:cNvPr id="87" name="Rectangle 86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627784" y="168149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3199612" y="249733"/>
              <a:ext cx="2022372" cy="1460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b="1" dirty="0"/>
            </a:p>
            <a:p>
              <a:pPr algn="ctr"/>
              <a:r>
                <a:rPr lang="en-CA" sz="2133" b="1" dirty="0"/>
                <a:t>&lt;&lt;interface&gt;&gt;</a:t>
              </a:r>
            </a:p>
            <a:p>
              <a:pPr algn="ctr"/>
              <a:r>
                <a:rPr lang="en-CA" sz="2133" b="1" dirty="0"/>
                <a:t>Interface1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723089" y="1372850"/>
              <a:ext cx="18337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723089" y="1811654"/>
              <a:ext cx="1535779" cy="904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b="1" dirty="0"/>
                <a:t>+methodB1 ()</a:t>
              </a:r>
            </a:p>
            <a:p>
              <a:r>
                <a:rPr lang="en-CA" sz="1867" b="1" dirty="0"/>
                <a:t>+methodB2 ()</a:t>
              </a:r>
            </a:p>
          </p:txBody>
        </p:sp>
      </p:grpSp>
      <p:grpSp>
        <p:nvGrpSpPr>
          <p:cNvPr id="9" name="Group 75"/>
          <p:cNvGrpSpPr/>
          <p:nvPr/>
        </p:nvGrpSpPr>
        <p:grpSpPr>
          <a:xfrm flipH="1">
            <a:off x="7056107" y="1844824"/>
            <a:ext cx="545475" cy="720080"/>
            <a:chOff x="4692102" y="3549103"/>
            <a:chExt cx="409106" cy="720080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4885184" y="3806518"/>
              <a:ext cx="216024" cy="462665"/>
            </a:xfrm>
            <a:prstGeom prst="line">
              <a:avLst/>
            </a:prstGeom>
            <a:ln w="444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54"/>
            <p:cNvGrpSpPr/>
            <p:nvPr/>
          </p:nvGrpSpPr>
          <p:grpSpPr>
            <a:xfrm rot="20063763" flipH="1">
              <a:off x="4692102" y="3549103"/>
              <a:ext cx="288032" cy="288032"/>
              <a:chOff x="2483768" y="2060848"/>
              <a:chExt cx="288032" cy="288032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23"/>
          <p:cNvGrpSpPr/>
          <p:nvPr/>
        </p:nvGrpSpPr>
        <p:grpSpPr>
          <a:xfrm>
            <a:off x="3983766" y="4293101"/>
            <a:ext cx="3381709" cy="2450794"/>
            <a:chOff x="3115838" y="4193350"/>
            <a:chExt cx="2536282" cy="3050678"/>
          </a:xfrm>
        </p:grpSpPr>
        <p:grpSp>
          <p:nvGrpSpPr>
            <p:cNvPr id="12" name="Group 75"/>
            <p:cNvGrpSpPr/>
            <p:nvPr/>
          </p:nvGrpSpPr>
          <p:grpSpPr>
            <a:xfrm rot="1416098">
              <a:off x="4065882" y="4193350"/>
              <a:ext cx="288032" cy="898346"/>
              <a:chOff x="4692102" y="3549103"/>
              <a:chExt cx="288032" cy="898346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 rot="20183902" flipH="1">
                <a:off x="4957468" y="3777368"/>
                <a:ext cx="20950" cy="670081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35"/>
            <p:cNvGrpSpPr/>
            <p:nvPr/>
          </p:nvGrpSpPr>
          <p:grpSpPr>
            <a:xfrm>
              <a:off x="3115838" y="5089685"/>
              <a:ext cx="2536282" cy="2154343"/>
              <a:chOff x="3259854" y="2137357"/>
              <a:chExt cx="2536282" cy="2154343"/>
            </a:xfrm>
          </p:grpSpPr>
          <p:grpSp>
            <p:nvGrpSpPr>
              <p:cNvPr id="15" name="Group 16"/>
              <p:cNvGrpSpPr/>
              <p:nvPr/>
            </p:nvGrpSpPr>
            <p:grpSpPr>
              <a:xfrm>
                <a:off x="3259854" y="2137357"/>
                <a:ext cx="2536282" cy="2154343"/>
                <a:chOff x="2699792" y="409165"/>
                <a:chExt cx="3260934" cy="2154343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2720366" y="409165"/>
                  <a:ext cx="3240360" cy="188230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720366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720366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3646183" y="498799"/>
                  <a:ext cx="980317" cy="5746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 err="1"/>
                    <a:t>ClassD</a:t>
                  </a:r>
                  <a:endParaRPr lang="en-CA" sz="2400" b="1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699792" y="1988840"/>
                  <a:ext cx="178133" cy="5746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3275856" y="3033692"/>
                <a:ext cx="1442895" cy="1034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+methodD1 ()</a:t>
                </a:r>
              </a:p>
              <a:p>
                <a:endParaRPr lang="en-CA" sz="2400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8112225" y="3501009"/>
            <a:ext cx="3360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about this???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292070" y="3517740"/>
            <a:ext cx="2712708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n-US"/>
            </a:defPPr>
            <a:lvl1pPr>
              <a:defRPr sz="19900" b="1" spc="5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defRPr>
            </a:lvl1pPr>
          </a:lstStyle>
          <a:p>
            <a:r>
              <a:rPr lang="en-CA" sz="26533" dirty="0">
                <a:solidFill>
                  <a:srgbClr val="CC0000"/>
                </a:solidFill>
                <a:latin typeface="Arial Black" panose="020B0A04020102020204" pitchFamily="34" charset="0"/>
              </a:rPr>
              <a:t>X</a:t>
            </a:r>
          </a:p>
        </p:txBody>
      </p:sp>
      <p:pic>
        <p:nvPicPr>
          <p:cNvPr id="58" name="Picture 57" descr="tem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4960" y="3342023"/>
            <a:ext cx="8384921" cy="18051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28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5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5"/>
          <p:cNvGrpSpPr/>
          <p:nvPr/>
        </p:nvGrpSpPr>
        <p:grpSpPr>
          <a:xfrm>
            <a:off x="3983766" y="1844824"/>
            <a:ext cx="3360373" cy="2981944"/>
            <a:chOff x="2987824" y="1844824"/>
            <a:chExt cx="2520280" cy="2981945"/>
          </a:xfrm>
        </p:grpSpPr>
        <p:grpSp>
          <p:nvGrpSpPr>
            <p:cNvPr id="3" name="Group 45"/>
            <p:cNvGrpSpPr/>
            <p:nvPr/>
          </p:nvGrpSpPr>
          <p:grpSpPr>
            <a:xfrm>
              <a:off x="2987824" y="2564904"/>
              <a:ext cx="2520280" cy="2261865"/>
              <a:chOff x="3131840" y="1916832"/>
              <a:chExt cx="2520280" cy="2261865"/>
            </a:xfrm>
          </p:grpSpPr>
          <p:grpSp>
            <p:nvGrpSpPr>
              <p:cNvPr id="4" name="Group 16"/>
              <p:cNvGrpSpPr/>
              <p:nvPr/>
            </p:nvGrpSpPr>
            <p:grpSpPr>
              <a:xfrm>
                <a:off x="3131840" y="1916832"/>
                <a:ext cx="2520280" cy="2261865"/>
                <a:chOff x="2535202" y="188640"/>
                <a:chExt cx="3240360" cy="2261865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2535202" y="188640"/>
                  <a:ext cx="3240360" cy="172819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535202" y="76470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535202" y="90872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TextBox 52"/>
                <p:cNvSpPr txBox="1"/>
                <p:nvPr/>
              </p:nvSpPr>
              <p:spPr>
                <a:xfrm>
                  <a:off x="3527239" y="188640"/>
                  <a:ext cx="1378688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CA" sz="2400" b="1" dirty="0"/>
                    <a:t>{abstract}</a:t>
                  </a:r>
                </a:p>
                <a:p>
                  <a:pPr algn="ctr"/>
                  <a:r>
                    <a:rPr lang="en-CA" sz="2400" b="1" i="1" dirty="0" err="1"/>
                    <a:t>ClassC</a:t>
                  </a:r>
                  <a:endParaRPr lang="en-CA" sz="2400" b="1" i="1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2699791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3203848" y="2636912"/>
                <a:ext cx="14260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+methodC1()</a:t>
                </a:r>
              </a:p>
              <a:p>
                <a:r>
                  <a:rPr lang="en-CA" sz="2400" dirty="0"/>
                  <a:t>+methodB1 ()</a:t>
                </a:r>
              </a:p>
            </p:txBody>
          </p:sp>
        </p:grpSp>
        <p:grpSp>
          <p:nvGrpSpPr>
            <p:cNvPr id="5" name="Group 75"/>
            <p:cNvGrpSpPr/>
            <p:nvPr/>
          </p:nvGrpSpPr>
          <p:grpSpPr>
            <a:xfrm>
              <a:off x="3059832" y="1844824"/>
              <a:ext cx="360040" cy="648072"/>
              <a:chOff x="4692102" y="3549103"/>
              <a:chExt cx="360040" cy="648072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4885184" y="3806518"/>
                <a:ext cx="166958" cy="390657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98" name="Straight Connector 97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16"/>
          <p:cNvGrpSpPr/>
          <p:nvPr/>
        </p:nvGrpSpPr>
        <p:grpSpPr>
          <a:xfrm>
            <a:off x="1679509" y="260648"/>
            <a:ext cx="3264363" cy="1603661"/>
            <a:chOff x="2627784" y="595076"/>
            <a:chExt cx="3240360" cy="2174058"/>
          </a:xfrm>
        </p:grpSpPr>
        <p:sp>
          <p:nvSpPr>
            <p:cNvPr id="88" name="Rectangle 87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2627784" y="1388634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676136" y="595076"/>
              <a:ext cx="1064015" cy="101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b="1" dirty="0"/>
            </a:p>
            <a:p>
              <a:pPr algn="ctr"/>
              <a:r>
                <a:rPr lang="en-CA" sz="2133" b="1" dirty="0" err="1"/>
                <a:t>ClassA</a:t>
              </a:r>
              <a:endParaRPr lang="en-CA" sz="2133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23089" y="1372850"/>
              <a:ext cx="18337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23089" y="1864924"/>
              <a:ext cx="1546916" cy="904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b="1" dirty="0"/>
                <a:t>+methodA1 ()</a:t>
              </a:r>
            </a:p>
            <a:p>
              <a:r>
                <a:rPr lang="en-CA" sz="1867" b="1" dirty="0"/>
                <a:t>+methodA2 ()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351584" y="1052736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6960096" y="260649"/>
            <a:ext cx="3264363" cy="1666377"/>
            <a:chOff x="2627784" y="510053"/>
            <a:chExt cx="3240360" cy="2259081"/>
          </a:xfrm>
        </p:grpSpPr>
        <p:sp>
          <p:nvSpPr>
            <p:cNvPr id="87" name="Rectangle 86"/>
            <p:cNvSpPr/>
            <p:nvPr/>
          </p:nvSpPr>
          <p:spPr>
            <a:xfrm>
              <a:off x="2627784" y="692696"/>
              <a:ext cx="3240360" cy="1965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508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133" dirty="0"/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627784" y="168149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2627784" y="1876735"/>
              <a:ext cx="32403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3199612" y="510053"/>
              <a:ext cx="2022372" cy="1460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b="1" dirty="0"/>
            </a:p>
            <a:p>
              <a:pPr algn="ctr"/>
              <a:r>
                <a:rPr lang="en-CA" sz="2133" b="1" dirty="0"/>
                <a:t>&lt;&lt;interface&gt;&gt;</a:t>
              </a:r>
            </a:p>
            <a:p>
              <a:pPr algn="ctr"/>
              <a:r>
                <a:rPr lang="en-CA" sz="2133" b="1" dirty="0"/>
                <a:t>Interface1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723089" y="1372850"/>
              <a:ext cx="183373" cy="570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2133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723089" y="1864924"/>
              <a:ext cx="1535779" cy="904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b="1" dirty="0"/>
                <a:t>+methodB1 ()</a:t>
              </a:r>
            </a:p>
            <a:p>
              <a:r>
                <a:rPr lang="en-CA" sz="1867" b="1" dirty="0"/>
                <a:t>+methodB2 ()</a:t>
              </a:r>
            </a:p>
          </p:txBody>
        </p:sp>
      </p:grpSp>
      <p:grpSp>
        <p:nvGrpSpPr>
          <p:cNvPr id="9" name="Group 75"/>
          <p:cNvGrpSpPr/>
          <p:nvPr/>
        </p:nvGrpSpPr>
        <p:grpSpPr>
          <a:xfrm flipH="1">
            <a:off x="7056107" y="1844824"/>
            <a:ext cx="545475" cy="720080"/>
            <a:chOff x="4692102" y="3549103"/>
            <a:chExt cx="409106" cy="720080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4885184" y="3806518"/>
              <a:ext cx="216024" cy="462665"/>
            </a:xfrm>
            <a:prstGeom prst="line">
              <a:avLst/>
            </a:prstGeom>
            <a:ln w="444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54"/>
            <p:cNvGrpSpPr/>
            <p:nvPr/>
          </p:nvGrpSpPr>
          <p:grpSpPr>
            <a:xfrm rot="20063763" flipH="1">
              <a:off x="4692102" y="3549103"/>
              <a:ext cx="288032" cy="288032"/>
              <a:chOff x="2483768" y="2060848"/>
              <a:chExt cx="288032" cy="288032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23"/>
          <p:cNvGrpSpPr/>
          <p:nvPr/>
        </p:nvGrpSpPr>
        <p:grpSpPr>
          <a:xfrm>
            <a:off x="3983766" y="4293097"/>
            <a:ext cx="3381709" cy="2640489"/>
            <a:chOff x="3115838" y="4193350"/>
            <a:chExt cx="2536282" cy="3286805"/>
          </a:xfrm>
        </p:grpSpPr>
        <p:grpSp>
          <p:nvGrpSpPr>
            <p:cNvPr id="12" name="Group 75"/>
            <p:cNvGrpSpPr/>
            <p:nvPr/>
          </p:nvGrpSpPr>
          <p:grpSpPr>
            <a:xfrm rot="1416098">
              <a:off x="4065882" y="4193350"/>
              <a:ext cx="288032" cy="898346"/>
              <a:chOff x="4692102" y="3549103"/>
              <a:chExt cx="288032" cy="898346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 rot="20183902" flipH="1">
                <a:off x="4957468" y="3777368"/>
                <a:ext cx="20950" cy="670081"/>
              </a:xfrm>
              <a:prstGeom prst="line">
                <a:avLst/>
              </a:prstGeom>
              <a:ln w="444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54"/>
              <p:cNvGrpSpPr/>
              <p:nvPr/>
            </p:nvGrpSpPr>
            <p:grpSpPr>
              <a:xfrm rot="20063763" flipH="1">
                <a:off x="4692102" y="3549103"/>
                <a:ext cx="288032" cy="288032"/>
                <a:chOff x="2483768" y="2060848"/>
                <a:chExt cx="288032" cy="288032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2483768" y="2348880"/>
                  <a:ext cx="288032" cy="0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2483768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627784" y="2060848"/>
                  <a:ext cx="144016" cy="288032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35"/>
            <p:cNvGrpSpPr/>
            <p:nvPr/>
          </p:nvGrpSpPr>
          <p:grpSpPr>
            <a:xfrm>
              <a:off x="3115838" y="5089685"/>
              <a:ext cx="2536282" cy="2390470"/>
              <a:chOff x="3259854" y="2137357"/>
              <a:chExt cx="2536282" cy="2390470"/>
            </a:xfrm>
          </p:grpSpPr>
          <p:grpSp>
            <p:nvGrpSpPr>
              <p:cNvPr id="15" name="Group 16"/>
              <p:cNvGrpSpPr/>
              <p:nvPr/>
            </p:nvGrpSpPr>
            <p:grpSpPr>
              <a:xfrm>
                <a:off x="3259854" y="2137357"/>
                <a:ext cx="2536282" cy="2154342"/>
                <a:chOff x="2699792" y="409165"/>
                <a:chExt cx="3260934" cy="2154342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2720366" y="409165"/>
                  <a:ext cx="3240360" cy="1882303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720366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720366" y="135006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/>
                <p:cNvSpPr txBox="1"/>
                <p:nvPr/>
              </p:nvSpPr>
              <p:spPr>
                <a:xfrm>
                  <a:off x="3646183" y="498798"/>
                  <a:ext cx="980317" cy="57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 err="1"/>
                    <a:t>ClassD</a:t>
                  </a:r>
                  <a:endParaRPr lang="en-CA" sz="2400" b="1" dirty="0"/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699792" y="1988840"/>
                  <a:ext cx="178133" cy="5746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3275856" y="3033692"/>
                <a:ext cx="1450974" cy="1494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+methodD1 ()</a:t>
                </a:r>
              </a:p>
              <a:p>
                <a:r>
                  <a:rPr lang="en-CA" sz="2400" b="1" dirty="0">
                    <a:solidFill>
                      <a:srgbClr val="0066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+methodB2 ()</a:t>
                </a:r>
              </a:p>
              <a:p>
                <a:endParaRPr lang="en-CA" sz="2400" dirty="0"/>
              </a:p>
            </p:txBody>
          </p:sp>
        </p:grpSp>
      </p:grpSp>
      <p:sp>
        <p:nvSpPr>
          <p:cNvPr id="125" name="TextBox 124"/>
          <p:cNvSpPr txBox="1"/>
          <p:nvPr/>
        </p:nvSpPr>
        <p:spPr>
          <a:xfrm>
            <a:off x="7344139" y="3573016"/>
            <a:ext cx="2400267" cy="417543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CA" sz="26533" b="1" spc="67" dirty="0">
                <a:ln w="11430"/>
                <a:solidFill>
                  <a:srgbClr val="0066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sym typeface="Wingdings"/>
              </a:rPr>
              <a:t></a:t>
            </a:r>
            <a:endParaRPr lang="en-CA" sz="26533" b="1" spc="67" dirty="0">
              <a:ln w="11430"/>
              <a:solidFill>
                <a:srgbClr val="0066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55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1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7962C-C57B-93DF-D3E3-DF41D96D29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008" y="948722"/>
            <a:ext cx="10195984" cy="5450416"/>
          </a:xfrm>
        </p:spPr>
        <p:txBody>
          <a:bodyPr/>
          <a:lstStyle/>
          <a:p>
            <a:r>
              <a:rPr lang="en-US" dirty="0"/>
              <a:t>Code for free!</a:t>
            </a:r>
          </a:p>
          <a:p>
            <a:r>
              <a:rPr lang="en-US" dirty="0"/>
              <a:t>Never have to re-invent the wheel!</a:t>
            </a:r>
          </a:p>
          <a:p>
            <a:r>
              <a:rPr lang="en-US" dirty="0"/>
              <a:t>Can build on what others have written!</a:t>
            </a:r>
          </a:p>
          <a:p>
            <a:r>
              <a:rPr lang="en-US" dirty="0"/>
              <a:t>We can get paid more and work less!</a:t>
            </a:r>
          </a:p>
          <a:p>
            <a:endParaRPr lang="en-US" sz="1200" dirty="0"/>
          </a:p>
          <a:p>
            <a:r>
              <a:rPr lang="en-US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However, with great power comes great responsibility</a:t>
            </a:r>
          </a:p>
          <a:p>
            <a:pPr lvl="1"/>
            <a:r>
              <a:rPr lang="en-US" dirty="0"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some rules we should follow.</a:t>
            </a:r>
            <a:endParaRPr lang="en-CA" dirty="0">
              <a:effectLst>
                <a:glow rad="101600">
                  <a:srgbClr val="00FFFF">
                    <a:alpha val="6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B4BA1-BBC6-1C4A-CF48-1BB0C923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how cool is inheritance!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9033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3765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CA" dirty="0"/>
              <a:t>Difference between Abstract Classes and Interfaces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72800" cy="248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CA" sz="19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900" dirty="0"/>
                        <a:t>Abstract Class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900" dirty="0"/>
                        <a:t>Interface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CA" sz="1900" dirty="0"/>
                        <a:t>Instance</a:t>
                      </a:r>
                      <a:r>
                        <a:rPr lang="en-CA" sz="1900" baseline="0" dirty="0"/>
                        <a:t> Variables</a:t>
                      </a:r>
                      <a:endParaRPr lang="en-CA" sz="19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no restrictions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public static final only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CA" sz="1900" dirty="0"/>
                        <a:t>Methods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No restrictions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public</a:t>
                      </a:r>
                      <a:r>
                        <a:rPr lang="en-CA" sz="1900" baseline="0" dirty="0"/>
                        <a:t> abstract </a:t>
                      </a:r>
                      <a:r>
                        <a:rPr lang="en-CA" sz="1900" b="1" baseline="0" dirty="0">
                          <a:solidFill>
                            <a:srgbClr val="FF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(new default!)</a:t>
                      </a:r>
                      <a:endParaRPr lang="en-CA" sz="1900" b="1" dirty="0">
                        <a:solidFill>
                          <a:srgbClr val="FF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CA" sz="1900" dirty="0"/>
                        <a:t>Constructors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Can be invoked</a:t>
                      </a:r>
                      <a:r>
                        <a:rPr lang="en-CA" sz="1900" baseline="0" dirty="0"/>
                        <a:t> by subclass</a:t>
                      </a:r>
                      <a:endParaRPr lang="en-CA" sz="19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No constructors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r>
                        <a:rPr lang="en-CA" sz="1900" dirty="0"/>
                        <a:t>other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can have concrete and abstract methods mixed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en-CA" sz="1900" dirty="0"/>
                        <a:t>abstract methods (and new default methods</a:t>
                      </a:r>
                      <a:r>
                        <a:rPr lang="en-CA" sz="1900" baseline="0" dirty="0"/>
                        <a:t> – but no access to instance variables!)</a:t>
                      </a:r>
                      <a:endParaRPr lang="en-CA" sz="19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19403" y="4066229"/>
            <a:ext cx="11137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>
                <a:solidFill>
                  <a:srgbClr val="FF00FF"/>
                </a:solidFill>
              </a:rPr>
              <a:t>The most important differences:</a:t>
            </a:r>
          </a:p>
          <a:p>
            <a:endParaRPr lang="en-CA" sz="2400" b="1" dirty="0">
              <a:solidFill>
                <a:schemeClr val="bg1"/>
              </a:solidFill>
            </a:endParaRPr>
          </a:p>
          <a:p>
            <a:pPr marL="241294" indent="-241294">
              <a:buFont typeface="Arial" pitchFamily="34" charset="0"/>
              <a:buChar char="•"/>
            </a:pPr>
            <a:r>
              <a:rPr lang="en-CA" sz="2400" b="1" dirty="0">
                <a:solidFill>
                  <a:schemeClr val="bg1"/>
                </a:solidFill>
              </a:rPr>
              <a:t>Abstract classes can have instance variables so the concrete and abstract methods can access those instance variables (the can see the object’s state).</a:t>
            </a:r>
          </a:p>
          <a:p>
            <a:pPr marL="241294" indent="-241294">
              <a:buFont typeface="Arial" pitchFamily="34" charset="0"/>
              <a:buChar char="•"/>
            </a:pPr>
            <a:r>
              <a:rPr lang="en-CA" sz="2400" b="1" dirty="0">
                <a:solidFill>
                  <a:schemeClr val="bg1"/>
                </a:solidFill>
              </a:rPr>
              <a:t>Interfaces can’t specify instance variables so the abstract and default methods can’t access the object’s state!</a:t>
            </a:r>
          </a:p>
        </p:txBody>
      </p:sp>
    </p:spTree>
    <p:extLst>
      <p:ext uri="{BB962C8B-B14F-4D97-AF65-F5344CB8AC3E}">
        <p14:creationId xmlns:p14="http://schemas.microsoft.com/office/powerpoint/2010/main" val="3556507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 am the OOP concept that allows </a:t>
            </a:r>
            <a:r>
              <a:rPr lang="en-CA" dirty="0" err="1">
                <a:solidFill>
                  <a:srgbClr val="00FFFF"/>
                </a:solidFill>
              </a:rPr>
              <a:t>ClassA</a:t>
            </a:r>
            <a:r>
              <a:rPr lang="en-CA" dirty="0"/>
              <a:t> to make use of instance variables and methods that were written in </a:t>
            </a:r>
            <a:r>
              <a:rPr lang="en-CA" dirty="0" err="1">
                <a:solidFill>
                  <a:srgbClr val="FF00FF"/>
                </a:solidFill>
              </a:rPr>
              <a:t>ClassB</a:t>
            </a:r>
            <a:r>
              <a:rPr lang="en-CA" dirty="0"/>
              <a:t> as if they existed the </a:t>
            </a:r>
            <a:r>
              <a:rPr lang="en-CA" dirty="0" err="1">
                <a:solidFill>
                  <a:srgbClr val="00FFFF"/>
                </a:solidFill>
              </a:rPr>
              <a:t>ClassA</a:t>
            </a:r>
            <a:r>
              <a:rPr lang="en-CA" dirty="0">
                <a:solidFill>
                  <a:srgbClr val="00FFFF"/>
                </a:solidFill>
              </a:rPr>
              <a:t>.</a:t>
            </a:r>
          </a:p>
          <a:p>
            <a:pPr>
              <a:buNone/>
            </a:pPr>
            <a:endParaRPr lang="en-CA" dirty="0">
              <a:solidFill>
                <a:srgbClr val="00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44314" y="4343424"/>
            <a:ext cx="3966214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867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Inheritance!</a:t>
            </a:r>
          </a:p>
        </p:txBody>
      </p:sp>
    </p:spTree>
    <p:extLst>
      <p:ext uri="{BB962C8B-B14F-4D97-AF65-F5344CB8AC3E}">
        <p14:creationId xmlns:p14="http://schemas.microsoft.com/office/powerpoint/2010/main" val="36896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360" y="3861048"/>
            <a:ext cx="4896544" cy="171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2985559" y="3861048"/>
            <a:ext cx="1056117" cy="288032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6" name="TextBox 5"/>
          <p:cNvSpPr txBox="1"/>
          <p:nvPr/>
        </p:nvSpPr>
        <p:spPr>
          <a:xfrm>
            <a:off x="911426" y="1988840"/>
            <a:ext cx="100070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keyword that allows my class to inherit methods </a:t>
            </a:r>
          </a:p>
          <a:p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instance variables from the </a:t>
            </a:r>
            <a:r>
              <a:rPr lang="en-CA" sz="32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superclass</a:t>
            </a:r>
            <a:r>
              <a:rPr lang="en-CA" sz="32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…</a:t>
            </a:r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am </a:t>
            </a:r>
            <a:r>
              <a:rPr lang="en-CA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CA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 flipH="1">
            <a:off x="3513617" y="2924944"/>
            <a:ext cx="432048" cy="936104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5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Any class that implements me must implement all of my methods.  Who am I?</a:t>
            </a:r>
          </a:p>
          <a:p>
            <a:pPr lvl="1"/>
            <a:r>
              <a:rPr lang="en-CA" i="1" dirty="0">
                <a:solidFill>
                  <a:srgbClr val="00FFFF"/>
                </a:solidFill>
              </a:rPr>
              <a:t>Interface</a:t>
            </a:r>
          </a:p>
          <a:p>
            <a:r>
              <a:rPr lang="en-CA" dirty="0"/>
              <a:t>I can be inherited from but I can’t be instantiated.  Who am I?</a:t>
            </a:r>
          </a:p>
          <a:p>
            <a:pPr lvl="1"/>
            <a:r>
              <a:rPr lang="en-CA" i="1" dirty="0">
                <a:solidFill>
                  <a:srgbClr val="00FFFF"/>
                </a:solidFill>
              </a:rPr>
              <a:t>Abstract Class</a:t>
            </a:r>
          </a:p>
          <a:p>
            <a:r>
              <a:rPr lang="en-CA" dirty="0"/>
              <a:t>I store nuts for the winter.  Who am I?</a:t>
            </a:r>
          </a:p>
          <a:p>
            <a:pPr lvl="1"/>
            <a:r>
              <a:rPr lang="en-CA" i="1" dirty="0">
                <a:solidFill>
                  <a:srgbClr val="00FFFF"/>
                </a:solidFill>
              </a:rPr>
              <a:t>A squirrel</a:t>
            </a:r>
          </a:p>
        </p:txBody>
      </p:sp>
    </p:spTree>
    <p:extLst>
      <p:ext uri="{BB962C8B-B14F-4D97-AF65-F5344CB8AC3E}">
        <p14:creationId xmlns:p14="http://schemas.microsoft.com/office/powerpoint/2010/main" val="343873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60648"/>
            <a:ext cx="10972800" cy="1143000"/>
          </a:xfrm>
        </p:spPr>
        <p:txBody>
          <a:bodyPr/>
          <a:lstStyle/>
          <a:p>
            <a:r>
              <a:rPr lang="en-CA" dirty="0"/>
              <a:t>Who Am 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405" y="1916832"/>
            <a:ext cx="4347228" cy="242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405" y="4437113"/>
            <a:ext cx="4376167" cy="153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6384032" y="1916833"/>
            <a:ext cx="47045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rgbClr val="FF00FF"/>
                </a:solidFill>
              </a:rPr>
              <a:t>I am either the </a:t>
            </a:r>
            <a:r>
              <a:rPr lang="en-CA" sz="3200" b="1" dirty="0" err="1">
                <a:solidFill>
                  <a:srgbClr val="FF00FF"/>
                </a:solidFill>
              </a:rPr>
              <a:t>superclass</a:t>
            </a:r>
            <a:r>
              <a:rPr lang="en-CA" sz="3200" b="1" dirty="0">
                <a:solidFill>
                  <a:srgbClr val="FF00FF"/>
                </a:solidFill>
              </a:rPr>
              <a:t> or the subclass…</a:t>
            </a:r>
          </a:p>
          <a:p>
            <a:pPr algn="ctr"/>
            <a:endParaRPr lang="en-CA" sz="3200" b="1" dirty="0">
              <a:solidFill>
                <a:schemeClr val="bg1"/>
              </a:solidFill>
            </a:endParaRPr>
          </a:p>
          <a:p>
            <a:pPr algn="ctr"/>
            <a:r>
              <a:rPr lang="en-CA" sz="3200" b="1" dirty="0">
                <a:solidFill>
                  <a:schemeClr val="bg1"/>
                </a:solidFill>
              </a:rPr>
              <a:t>Who am I?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135893" y="2204864"/>
            <a:ext cx="1248139" cy="432048"/>
          </a:xfrm>
          <a:prstGeom prst="straightConnector1">
            <a:avLst/>
          </a:prstGeom>
          <a:ln w="44450"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36159" y="4088300"/>
            <a:ext cx="232146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733" b="1" dirty="0" err="1">
                <a:solidFill>
                  <a:srgbClr val="00FFFF"/>
                </a:solidFill>
              </a:rPr>
              <a:t>SuperClass</a:t>
            </a:r>
            <a:endParaRPr lang="en-CA" sz="3733" b="1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grpSp>
        <p:nvGrpSpPr>
          <p:cNvPr id="5" name="Group 45"/>
          <p:cNvGrpSpPr/>
          <p:nvPr/>
        </p:nvGrpSpPr>
        <p:grpSpPr>
          <a:xfrm>
            <a:off x="623394" y="4365104"/>
            <a:ext cx="3929147" cy="1974735"/>
            <a:chOff x="3203848" y="2420888"/>
            <a:chExt cx="2946860" cy="1691619"/>
          </a:xfrm>
        </p:grpSpPr>
        <p:grpSp>
          <p:nvGrpSpPr>
            <p:cNvPr id="6" name="Group 16"/>
            <p:cNvGrpSpPr/>
            <p:nvPr/>
          </p:nvGrpSpPr>
          <p:grpSpPr>
            <a:xfrm>
              <a:off x="3203848" y="2420888"/>
              <a:ext cx="2520280" cy="1691619"/>
              <a:chOff x="2627784" y="692696"/>
              <a:chExt cx="3240360" cy="169161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627784" y="692696"/>
                <a:ext cx="3240360" cy="15841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2627784" y="135006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725091" y="692696"/>
                <a:ext cx="668446" cy="395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Test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99792" y="1988839"/>
                <a:ext cx="178133" cy="395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012160" y="3161099"/>
              <a:ext cx="138548" cy="325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CA" sz="1867" dirty="0"/>
            </a:p>
          </p:txBody>
        </p:sp>
      </p:grpSp>
      <p:grpSp>
        <p:nvGrpSpPr>
          <p:cNvPr id="29" name="Group 45"/>
          <p:cNvGrpSpPr/>
          <p:nvPr/>
        </p:nvGrpSpPr>
        <p:grpSpPr>
          <a:xfrm>
            <a:off x="1487488" y="2267579"/>
            <a:ext cx="3360373" cy="1757808"/>
            <a:chOff x="3203848" y="2420888"/>
            <a:chExt cx="2520280" cy="1757809"/>
          </a:xfrm>
        </p:grpSpPr>
        <p:grpSp>
          <p:nvGrpSpPr>
            <p:cNvPr id="30" name="Group 16"/>
            <p:cNvGrpSpPr/>
            <p:nvPr/>
          </p:nvGrpSpPr>
          <p:grpSpPr>
            <a:xfrm>
              <a:off x="3203848" y="2420888"/>
              <a:ext cx="2520280" cy="1757809"/>
              <a:chOff x="2627784" y="692696"/>
              <a:chExt cx="3240360" cy="175780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627784" y="692696"/>
                <a:ext cx="3240360" cy="115212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2627784" y="1340768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2627784" y="1412776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362973" y="692696"/>
                <a:ext cx="1675225" cy="748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b="1" dirty="0"/>
                  <a:t>&lt;&lt;interface&gt;&gt;</a:t>
                </a:r>
              </a:p>
              <a:p>
                <a:pPr algn="ctr"/>
                <a:r>
                  <a:rPr lang="en-CA" sz="2133" b="1" dirty="0" err="1"/>
                  <a:t>IPrintable</a:t>
                </a:r>
                <a:endParaRPr lang="en-CA" sz="2133" b="1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275856" y="3150260"/>
              <a:ext cx="1164261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dirty="0"/>
                <a:t>+print () : void</a:t>
              </a:r>
            </a:p>
          </p:txBody>
        </p:sp>
      </p:grpSp>
      <p:grpSp>
        <p:nvGrpSpPr>
          <p:cNvPr id="37" name="Group 54"/>
          <p:cNvGrpSpPr/>
          <p:nvPr/>
        </p:nvGrpSpPr>
        <p:grpSpPr>
          <a:xfrm rot="3168198">
            <a:off x="2919053" y="3295415"/>
            <a:ext cx="288032" cy="384043"/>
            <a:chOff x="2483768" y="2060848"/>
            <a:chExt cx="288032" cy="288032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483768" y="2348880"/>
              <a:ext cx="288032" cy="0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2483768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627784" y="2060848"/>
              <a:ext cx="144016" cy="288032"/>
            </a:xfrm>
            <a:prstGeom prst="line">
              <a:avLst/>
            </a:prstGeom>
            <a:ln w="317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/>
          <p:cNvCxnSpPr/>
          <p:nvPr/>
        </p:nvCxnSpPr>
        <p:spPr>
          <a:xfrm flipV="1">
            <a:off x="1775520" y="3573017"/>
            <a:ext cx="1152128" cy="792089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45"/>
          <p:cNvGrpSpPr/>
          <p:nvPr/>
        </p:nvGrpSpPr>
        <p:grpSpPr>
          <a:xfrm>
            <a:off x="6768075" y="1772815"/>
            <a:ext cx="3360373" cy="1757808"/>
            <a:chOff x="3203848" y="2420888"/>
            <a:chExt cx="2520280" cy="1757809"/>
          </a:xfrm>
        </p:grpSpPr>
        <p:grpSp>
          <p:nvGrpSpPr>
            <p:cNvPr id="72" name="Group 16"/>
            <p:cNvGrpSpPr/>
            <p:nvPr/>
          </p:nvGrpSpPr>
          <p:grpSpPr>
            <a:xfrm>
              <a:off x="3203848" y="2420888"/>
              <a:ext cx="2520280" cy="1757809"/>
              <a:chOff x="2627784" y="692696"/>
              <a:chExt cx="3240360" cy="1757809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2627784" y="692696"/>
                <a:ext cx="3240360" cy="158417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>
                <a:off x="2627784" y="1340768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627784" y="1412776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/>
              <p:cNvSpPr txBox="1"/>
              <p:nvPr/>
            </p:nvSpPr>
            <p:spPr>
              <a:xfrm>
                <a:off x="3362973" y="692696"/>
                <a:ext cx="1675225" cy="748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b="1" dirty="0"/>
                  <a:t>&lt;&lt;interface&gt;&gt;</a:t>
                </a:r>
              </a:p>
              <a:p>
                <a:pPr algn="ctr"/>
                <a:r>
                  <a:rPr lang="en-CA" sz="2133" b="1" dirty="0" err="1"/>
                  <a:t>IEye</a:t>
                </a:r>
                <a:endParaRPr lang="en-CA" sz="2133" b="1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73" name="TextBox 68"/>
            <p:cNvSpPr txBox="1"/>
            <p:nvPr/>
          </p:nvSpPr>
          <p:spPr>
            <a:xfrm>
              <a:off x="3275856" y="3150260"/>
              <a:ext cx="1125068" cy="666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867" dirty="0"/>
                <a:t>+blink() : void</a:t>
              </a:r>
            </a:p>
            <a:p>
              <a:r>
                <a:rPr lang="en-CA" sz="1867" dirty="0"/>
                <a:t>+wink() : void</a:t>
              </a:r>
            </a:p>
          </p:txBody>
        </p:sp>
      </p:grpSp>
      <p:cxnSp>
        <p:nvCxnSpPr>
          <p:cNvPr id="54" name="Straight Connector 53"/>
          <p:cNvCxnSpPr/>
          <p:nvPr/>
        </p:nvCxnSpPr>
        <p:spPr>
          <a:xfrm flipV="1">
            <a:off x="2639616" y="3356993"/>
            <a:ext cx="3744416" cy="1038668"/>
          </a:xfrm>
          <a:prstGeom prst="line">
            <a:avLst/>
          </a:prstGeom>
          <a:ln w="44450">
            <a:solidFill>
              <a:srgbClr val="00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4"/>
          <p:cNvGrpSpPr/>
          <p:nvPr/>
        </p:nvGrpSpPr>
        <p:grpSpPr>
          <a:xfrm rot="3863846">
            <a:off x="6437177" y="3086512"/>
            <a:ext cx="288032" cy="384043"/>
            <a:chOff x="2483768" y="2060848"/>
            <a:chExt cx="288032" cy="288032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2483768" y="2348880"/>
              <a:ext cx="288032" cy="0"/>
            </a:xfrm>
            <a:prstGeom prst="line">
              <a:avLst/>
            </a:prstGeom>
            <a:ln w="31750">
              <a:solidFill>
                <a:srgbClr val="00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483768" y="2060848"/>
              <a:ext cx="144016" cy="288032"/>
            </a:xfrm>
            <a:prstGeom prst="line">
              <a:avLst/>
            </a:prstGeom>
            <a:ln w="31750">
              <a:solidFill>
                <a:srgbClr val="00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627784" y="2060848"/>
              <a:ext cx="144016" cy="288032"/>
            </a:xfrm>
            <a:prstGeom prst="line">
              <a:avLst/>
            </a:prstGeom>
            <a:ln w="31750">
              <a:solidFill>
                <a:srgbClr val="00FF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4559832" y="4757081"/>
            <a:ext cx="666034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67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am the text that belongs in here…Who am I?</a:t>
            </a:r>
          </a:p>
        </p:txBody>
      </p:sp>
      <p:cxnSp>
        <p:nvCxnSpPr>
          <p:cNvPr id="81" name="Straight Arrow Connector 80"/>
          <p:cNvCxnSpPr>
            <a:stCxn id="79" idx="1"/>
          </p:cNvCxnSpPr>
          <p:nvPr/>
        </p:nvCxnSpPr>
        <p:spPr>
          <a:xfrm flipH="1">
            <a:off x="3311691" y="5008464"/>
            <a:ext cx="1248141" cy="468699"/>
          </a:xfrm>
          <a:prstGeom prst="straightConnector1">
            <a:avLst/>
          </a:prstGeom>
          <a:ln w="38100">
            <a:solidFill>
              <a:srgbClr val="00FF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19405" y="5229200"/>
            <a:ext cx="1554593" cy="954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67" dirty="0"/>
              <a:t>+print () : void</a:t>
            </a:r>
          </a:p>
          <a:p>
            <a:r>
              <a:rPr lang="en-CA" sz="1867" dirty="0"/>
              <a:t>+blink () : void</a:t>
            </a:r>
          </a:p>
          <a:p>
            <a:r>
              <a:rPr lang="en-CA" sz="1867" dirty="0"/>
              <a:t>+wink () : void</a:t>
            </a:r>
          </a:p>
        </p:txBody>
      </p:sp>
    </p:spTree>
    <p:extLst>
      <p:ext uri="{BB962C8B-B14F-4D97-AF65-F5344CB8AC3E}">
        <p14:creationId xmlns:p14="http://schemas.microsoft.com/office/powerpoint/2010/main" val="255885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1679510" y="467381"/>
            <a:ext cx="3382422" cy="6078288"/>
            <a:chOff x="3203848" y="467380"/>
            <a:chExt cx="2536817" cy="6078289"/>
          </a:xfrm>
        </p:grpSpPr>
        <p:grpSp>
          <p:nvGrpSpPr>
            <p:cNvPr id="3" name="Group 16"/>
            <p:cNvGrpSpPr/>
            <p:nvPr/>
          </p:nvGrpSpPr>
          <p:grpSpPr>
            <a:xfrm>
              <a:off x="3203848" y="467380"/>
              <a:ext cx="2448272" cy="1800200"/>
              <a:chOff x="2627784" y="692696"/>
              <a:chExt cx="3240360" cy="216024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627784" y="692696"/>
                <a:ext cx="3240360" cy="21602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133" dirty="0"/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2627784" y="1196752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627784" y="198884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3676136" y="764704"/>
                <a:ext cx="104982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Person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723089" y="1135894"/>
                <a:ext cx="2275504" cy="89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133" dirty="0"/>
                  <a:t>+age : </a:t>
                </a:r>
                <a:r>
                  <a:rPr lang="en-CA" sz="2133" dirty="0" err="1"/>
                  <a:t>int</a:t>
                </a:r>
                <a:endParaRPr lang="en-CA" sz="2133" dirty="0"/>
              </a:p>
              <a:p>
                <a:r>
                  <a:rPr lang="en-CA" sz="2133" dirty="0"/>
                  <a:t>+</a:t>
                </a:r>
                <a:r>
                  <a:rPr lang="en-CA" sz="2133" dirty="0" err="1"/>
                  <a:t>eyeColour</a:t>
                </a:r>
                <a:r>
                  <a:rPr lang="en-CA" sz="2133" dirty="0"/>
                  <a:t> : String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723089" y="1942384"/>
                <a:ext cx="3022930" cy="89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133" dirty="0"/>
                  <a:t>+breathe () : void</a:t>
                </a:r>
              </a:p>
              <a:p>
                <a:r>
                  <a:rPr lang="en-CA" sz="2133" dirty="0"/>
                  <a:t>+speak (sentence : String)</a:t>
                </a:r>
              </a:p>
            </p:txBody>
          </p:sp>
        </p:grpSp>
        <p:cxnSp>
          <p:nvCxnSpPr>
            <p:cNvPr id="52" name="Straight Connector 51"/>
            <p:cNvCxnSpPr/>
            <p:nvPr/>
          </p:nvCxnSpPr>
          <p:spPr>
            <a:xfrm flipV="1">
              <a:off x="4427984" y="2627620"/>
              <a:ext cx="0" cy="216024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54"/>
            <p:cNvGrpSpPr/>
            <p:nvPr/>
          </p:nvGrpSpPr>
          <p:grpSpPr>
            <a:xfrm>
              <a:off x="4283968" y="2339588"/>
              <a:ext cx="288032" cy="288032"/>
              <a:chOff x="2483768" y="2060848"/>
              <a:chExt cx="288032" cy="288032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16"/>
            <p:cNvGrpSpPr/>
            <p:nvPr/>
          </p:nvGrpSpPr>
          <p:grpSpPr>
            <a:xfrm>
              <a:off x="3203848" y="2843644"/>
              <a:ext cx="2520280" cy="1757809"/>
              <a:chOff x="2627784" y="692696"/>
              <a:chExt cx="3240360" cy="175780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627784" y="692696"/>
                <a:ext cx="3240360" cy="144016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 dirty="0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2627784" y="1124744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627784" y="1628800"/>
                <a:ext cx="3240360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3553601" y="692696"/>
                <a:ext cx="1150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b="1" dirty="0"/>
                  <a:t>Student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699793" y="1073641"/>
                <a:ext cx="26388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</a:t>
                </a:r>
                <a:r>
                  <a:rPr lang="en-CA" sz="2400" dirty="0" err="1"/>
                  <a:t>gradePoint</a:t>
                </a:r>
                <a:r>
                  <a:rPr lang="en-CA" sz="2400" dirty="0"/>
                  <a:t>: Integer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699792" y="1988840"/>
                <a:ext cx="178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CA" sz="2400" dirty="0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275856" y="3813043"/>
              <a:ext cx="2464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+study (hours : </a:t>
              </a:r>
              <a:r>
                <a:rPr lang="en-CA" sz="2400" dirty="0" err="1"/>
                <a:t>int</a:t>
              </a:r>
              <a:r>
                <a:rPr lang="en-CA" sz="2400" dirty="0"/>
                <a:t>) : void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4427984" y="4571836"/>
              <a:ext cx="0" cy="216024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54"/>
            <p:cNvGrpSpPr/>
            <p:nvPr/>
          </p:nvGrpSpPr>
          <p:grpSpPr>
            <a:xfrm>
              <a:off x="4283968" y="4283804"/>
              <a:ext cx="288032" cy="288032"/>
              <a:chOff x="2483768" y="2060848"/>
              <a:chExt cx="288032" cy="288032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2483768" y="2348880"/>
                <a:ext cx="288032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2483768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627784" y="2060848"/>
                <a:ext cx="144016" cy="288032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79"/>
            <p:cNvGrpSpPr/>
            <p:nvPr/>
          </p:nvGrpSpPr>
          <p:grpSpPr>
            <a:xfrm>
              <a:off x="3203848" y="4787860"/>
              <a:ext cx="2520280" cy="1757809"/>
              <a:chOff x="3203848" y="4653136"/>
              <a:chExt cx="2520280" cy="1757809"/>
            </a:xfrm>
          </p:grpSpPr>
          <p:grpSp>
            <p:nvGrpSpPr>
              <p:cNvPr id="14" name="Group 16"/>
              <p:cNvGrpSpPr/>
              <p:nvPr/>
            </p:nvGrpSpPr>
            <p:grpSpPr>
              <a:xfrm>
                <a:off x="3203848" y="4653136"/>
                <a:ext cx="2520280" cy="1757809"/>
                <a:chOff x="2627784" y="692696"/>
                <a:chExt cx="3240360" cy="1757809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2627784" y="692696"/>
                  <a:ext cx="3240360" cy="1737484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2400" dirty="0"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627784" y="1124744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2627784" y="1628800"/>
                  <a:ext cx="32403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/>
                <p:cNvSpPr txBox="1"/>
                <p:nvPr/>
              </p:nvSpPr>
              <p:spPr>
                <a:xfrm>
                  <a:off x="3146126" y="692696"/>
                  <a:ext cx="20501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b="1" dirty="0" err="1"/>
                    <a:t>CollegeStudent</a:t>
                  </a:r>
                  <a:endParaRPr lang="en-CA" sz="2400" b="1" dirty="0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699793" y="1062028"/>
                  <a:ext cx="226638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2400" dirty="0"/>
                    <a:t>+program : String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2699792" y="1988840"/>
                  <a:ext cx="1781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CA" sz="2400" dirty="0"/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3275856" y="5502521"/>
                <a:ext cx="234270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+</a:t>
                </a:r>
                <a:r>
                  <a:rPr lang="en-CA" sz="2400" dirty="0" err="1"/>
                  <a:t>doAssignment</a:t>
                </a:r>
                <a:r>
                  <a:rPr lang="en-CA" sz="2400" dirty="0"/>
                  <a:t> () : void</a:t>
                </a:r>
              </a:p>
              <a:p>
                <a:r>
                  <a:rPr lang="en-CA" sz="2400" dirty="0"/>
                  <a:t>+study (hours: </a:t>
                </a:r>
                <a:r>
                  <a:rPr lang="en-CA" sz="2400" dirty="0" err="1"/>
                  <a:t>int</a:t>
                </a:r>
                <a:r>
                  <a:rPr lang="en-CA" sz="2400" dirty="0"/>
                  <a:t>):void</a:t>
                </a: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5807969" y="1484785"/>
            <a:ext cx="5165517" cy="181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733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an example of me.</a:t>
            </a:r>
          </a:p>
          <a:p>
            <a:endParaRPr lang="en-CA" sz="3733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CA" sz="3733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am I?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7843" y="3333543"/>
            <a:ext cx="243258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733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n-US" sz="3733" b="1" i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40458" y="4318605"/>
            <a:ext cx="5895956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733" b="1" i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 chain is an even better answer</a:t>
            </a:r>
            <a:endParaRPr lang="en-US" sz="3733" b="1" i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2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Reviewing Inheritance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3" y="2348880"/>
            <a:ext cx="3679811" cy="318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492896"/>
            <a:ext cx="6921851" cy="273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6480043" y="2348880"/>
            <a:ext cx="1536171" cy="432048"/>
          </a:xfrm>
          <a:prstGeom prst="ellipse">
            <a:avLst/>
          </a:prstGeom>
          <a:noFill/>
          <a:ln w="47625">
            <a:solidFill>
              <a:srgbClr val="FF00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846684" y="1979549"/>
            <a:ext cx="3384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 class or Parent class</a:t>
            </a:r>
            <a:endParaRPr lang="en-US" sz="24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8290" y="2123565"/>
            <a:ext cx="3038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class or sub class</a:t>
            </a:r>
            <a:endParaRPr lang="en-US" sz="24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1288" y="4149080"/>
            <a:ext cx="6794435" cy="86409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767630" y="3030018"/>
            <a:ext cx="3648405" cy="828092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ight Arrow 4"/>
          <p:cNvSpPr/>
          <p:nvPr/>
        </p:nvSpPr>
        <p:spPr>
          <a:xfrm>
            <a:off x="3119669" y="3462065"/>
            <a:ext cx="1951619" cy="792088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FF0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Code!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8827" y="1588732"/>
            <a:ext cx="277460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267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n-US" sz="4267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8827" y="5589241"/>
            <a:ext cx="271234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267" b="1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Overriding </a:t>
            </a:r>
            <a:endParaRPr lang="en-US" sz="4267" b="1" dirty="0"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071288" y="4869160"/>
            <a:ext cx="640669" cy="720080"/>
          </a:xfrm>
          <a:prstGeom prst="straightConnector1">
            <a:avLst/>
          </a:prstGeom>
          <a:ln w="44450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55573" y="3717032"/>
            <a:ext cx="2815715" cy="1872208"/>
          </a:xfrm>
          <a:prstGeom prst="straightConnector1">
            <a:avLst/>
          </a:prstGeom>
          <a:ln w="44450">
            <a:solidFill>
              <a:srgbClr val="FF00FF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13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5" grpId="0" animBg="1"/>
      <p:bldP spid="8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about super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can use super to call any method in the parent class.</a:t>
            </a:r>
          </a:p>
          <a:p>
            <a:r>
              <a:rPr lang="en-CA" dirty="0"/>
              <a:t>If we just say </a:t>
            </a:r>
            <a:r>
              <a:rPr lang="en-CA" dirty="0">
                <a:solidFill>
                  <a:srgbClr val="FF00FF"/>
                </a:solidFill>
              </a:rPr>
              <a:t>super</a:t>
            </a:r>
            <a:r>
              <a:rPr lang="en-CA" dirty="0"/>
              <a:t>, we are calling a </a:t>
            </a:r>
            <a:r>
              <a:rPr lang="en-CA" dirty="0">
                <a:solidFill>
                  <a:srgbClr val="FF00FF"/>
                </a:solidFill>
              </a:rPr>
              <a:t>constructor</a:t>
            </a:r>
            <a:r>
              <a:rPr lang="en-CA" dirty="0"/>
              <a:t> in the parent class.</a:t>
            </a:r>
          </a:p>
          <a:p>
            <a:r>
              <a:rPr lang="en-CA" dirty="0"/>
              <a:t>If we say </a:t>
            </a:r>
            <a:r>
              <a:rPr lang="en-CA" dirty="0" err="1">
                <a:solidFill>
                  <a:srgbClr val="00FF00"/>
                </a:solidFill>
              </a:rPr>
              <a:t>super.addToCart</a:t>
            </a:r>
            <a:r>
              <a:rPr lang="en-CA" dirty="0">
                <a:solidFill>
                  <a:srgbClr val="00FF00"/>
                </a:solidFill>
              </a:rPr>
              <a:t>()</a:t>
            </a:r>
            <a:r>
              <a:rPr lang="en-CA" dirty="0"/>
              <a:t>, we are calling the </a:t>
            </a:r>
            <a:r>
              <a:rPr lang="en-CA" dirty="0" err="1"/>
              <a:t>addToCart</a:t>
            </a:r>
            <a:r>
              <a:rPr lang="en-CA" dirty="0"/>
              <a:t> method in the parent class.</a:t>
            </a:r>
          </a:p>
        </p:txBody>
      </p:sp>
    </p:spTree>
    <p:extLst>
      <p:ext uri="{BB962C8B-B14F-4D97-AF65-F5344CB8AC3E}">
        <p14:creationId xmlns:p14="http://schemas.microsoft.com/office/powerpoint/2010/main" val="120732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0E3A48-B0A3-B74C-C9D3-F0869ECA8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effectLst>
                  <a:glow rad="101600">
                    <a:srgbClr val="00FFFF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should only use inheritance when the child class is a more specific version of the parent class.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 a Student is a more specific version of a Person </a:t>
            </a:r>
            <a:r>
              <a:rPr lang="en-US" dirty="0">
                <a:effectLst>
                  <a:glow rad="101600">
                    <a:srgbClr val="43FC24">
                      <a:alpha val="6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 can inherit!)</a:t>
            </a:r>
          </a:p>
          <a:p>
            <a:pPr lvl="1"/>
            <a:r>
              <a:rPr lang="en-US" dirty="0"/>
              <a:t>But a Truck isn’t a more specific version of a Person </a:t>
            </a:r>
            <a:r>
              <a:rPr lang="en-US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 shouldn’t inherit!)</a:t>
            </a:r>
            <a:endParaRPr lang="en-CA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18240-E2D1-5F36-63CC-5F12A167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#1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450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BDD1A-42BC-9D86-B5D7-50C28E51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Yourturn1 – Part A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206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4384D-2EA5-C656-E0A6-F3D90E758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90" y="294575"/>
            <a:ext cx="10972800" cy="571500"/>
          </a:xfrm>
        </p:spPr>
        <p:txBody>
          <a:bodyPr/>
          <a:lstStyle/>
          <a:p>
            <a:r>
              <a:rPr lang="en-US" dirty="0"/>
              <a:t>Hmmm…Pirates don’t talk like that!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B199F-9A6F-3957-9E8B-AF4F681DA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inheritance:Start-PartB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222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E19FF"/>
      </a:hlink>
      <a:folHlink>
        <a:srgbClr val="FE19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b="1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97C022B717B146BA0446DF4C6D9077" ma:contentTypeVersion="7" ma:contentTypeDescription="Create a new document." ma:contentTypeScope="" ma:versionID="6018ffc4325011bc5a0a064439434dee">
  <xsd:schema xmlns:xsd="http://www.w3.org/2001/XMLSchema" xmlns:xs="http://www.w3.org/2001/XMLSchema" xmlns:p="http://schemas.microsoft.com/office/2006/metadata/properties" xmlns:ns2="6da562d3-036b-4d9a-a9c9-43c62c07c12f" targetNamespace="http://schemas.microsoft.com/office/2006/metadata/properties" ma:root="true" ma:fieldsID="c6a6d2cbf9bea8cf9c9890f6e3c8677c" ns2:_="">
    <xsd:import namespace="6da562d3-036b-4d9a-a9c9-43c62c07c1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a562d3-036b-4d9a-a9c9-43c62c07c1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668C2F-C562-4F7F-866F-B57DD42DD3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D7A9F-2594-41C8-8966-CF9CEE3698B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6da562d3-036b-4d9a-a9c9-43c62c07c12f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D085750-4692-4378-A5D8-63D75048E99C}">
  <ds:schemaRefs>
    <ds:schemaRef ds:uri="6da562d3-036b-4d9a-a9c9-43c62c07c1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151082</TotalTime>
  <Words>2359</Words>
  <Application>Microsoft Office PowerPoint</Application>
  <PresentationFormat>Widescreen</PresentationFormat>
  <Paragraphs>427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Wingdings</vt:lpstr>
      <vt:lpstr>Brush Script MT</vt:lpstr>
      <vt:lpstr>Calibri</vt:lpstr>
      <vt:lpstr>Aharoni</vt:lpstr>
      <vt:lpstr>Arial</vt:lpstr>
      <vt:lpstr>Montserrat ExtraBold</vt:lpstr>
      <vt:lpstr>Mistral</vt:lpstr>
      <vt:lpstr>Arial Black</vt:lpstr>
      <vt:lpstr>1_Office Theme</vt:lpstr>
      <vt:lpstr>PowerPoint Presentation</vt:lpstr>
      <vt:lpstr>Why can’t our robot turn right????</vt:lpstr>
      <vt:lpstr>Inheritance –Money for nothing and code for free!</vt:lpstr>
      <vt:lpstr>Inheritance</vt:lpstr>
      <vt:lpstr>Get code for free and add to it!</vt:lpstr>
      <vt:lpstr>So, how cool is inheritance!</vt:lpstr>
      <vt:lpstr>Rule #1</vt:lpstr>
      <vt:lpstr>Yourturn1 – Part A </vt:lpstr>
      <vt:lpstr>Hmmm…Pirates don’t talk like that!</vt:lpstr>
      <vt:lpstr>Overriding</vt:lpstr>
      <vt:lpstr>Overriding vs Overloading</vt:lpstr>
      <vt:lpstr>Annotations!  @Very meta!</vt:lpstr>
      <vt:lpstr>Annotations! @Very meta!</vt:lpstr>
      <vt:lpstr>Yourturn1 – Part B</vt:lpstr>
      <vt:lpstr>Let’s fix our instance variable because we know better than to make it public</vt:lpstr>
      <vt:lpstr>hmm…private problems?</vt:lpstr>
      <vt:lpstr>Visibility modifiers</vt:lpstr>
      <vt:lpstr>Member Modifiers  (Instance Variables and Methods)</vt:lpstr>
      <vt:lpstr>Class Modifiers</vt:lpstr>
      <vt:lpstr>Yourturn1 – Part C</vt:lpstr>
      <vt:lpstr>Let’s add a constructor to Person</vt:lpstr>
      <vt:lpstr>Inheritance and constructors</vt:lpstr>
      <vt:lpstr>Yourturn1 – Part D</vt:lpstr>
      <vt:lpstr>What do we know about super?</vt:lpstr>
      <vt:lpstr>Inheritance chains</vt:lpstr>
      <vt:lpstr>Inheritance Chain</vt:lpstr>
      <vt:lpstr>A rule of thumb…</vt:lpstr>
      <vt:lpstr>Inheritance chains</vt:lpstr>
      <vt:lpstr>Let’s talk about the toString method in the Object class</vt:lpstr>
      <vt:lpstr>Yourturn1 – Part E </vt:lpstr>
      <vt:lpstr>Overriding toString to make it more useful</vt:lpstr>
      <vt:lpstr>Yourturn1 – Part F</vt:lpstr>
      <vt:lpstr>Why can’t our robot turn right????</vt:lpstr>
      <vt:lpstr>Yourturn 2</vt:lpstr>
      <vt:lpstr>Yourturn 3 – Part A &amp; B</vt:lpstr>
      <vt:lpstr>Moving on to  Abstract Classes…</vt:lpstr>
      <vt:lpstr>Let’s build some FOOD objects</vt:lpstr>
      <vt:lpstr>PowerPoint Presentation</vt:lpstr>
      <vt:lpstr>PowerPoint Presentation</vt:lpstr>
      <vt:lpstr>PowerPoint Presentation</vt:lpstr>
      <vt:lpstr>PowerPoint Presentation</vt:lpstr>
      <vt:lpstr>Yourturn 3 – Part C</vt:lpstr>
      <vt:lpstr>yourturn4:</vt:lpstr>
      <vt:lpstr>OK, I get inheritance, I understand how to override a method in the subclass that exists in the superclass, I even understand abstract classes  and abstract methods but I still have some have questions…  </vt:lpstr>
      <vt:lpstr>PowerPoint Presentation</vt:lpstr>
      <vt:lpstr>Introducing Interfaces</vt:lpstr>
      <vt:lpstr>The Pirate and the Parrot</vt:lpstr>
      <vt:lpstr>Let’s take a look…</vt:lpstr>
      <vt:lpstr>    </vt:lpstr>
      <vt:lpstr>Interfaces</vt:lpstr>
      <vt:lpstr>New for Java 8</vt:lpstr>
      <vt:lpstr>So…interfaces…big deal, right?</vt:lpstr>
      <vt:lpstr>PowerPoint Presentation</vt:lpstr>
      <vt:lpstr>PowerPoint Presentation</vt:lpstr>
      <vt:lpstr> yourturn5</vt:lpstr>
      <vt:lpstr>PowerPoint Presentation</vt:lpstr>
      <vt:lpstr>PowerPoint Presentation</vt:lpstr>
      <vt:lpstr>PowerPoint Presentation</vt:lpstr>
      <vt:lpstr>PowerPoint Presentation</vt:lpstr>
      <vt:lpstr>Difference between Abstract Classes and Interfaces</vt:lpstr>
      <vt:lpstr>Who am I?</vt:lpstr>
      <vt:lpstr>Who am I</vt:lpstr>
      <vt:lpstr>Who am I?</vt:lpstr>
      <vt:lpstr>Who Am I</vt:lpstr>
      <vt:lpstr>Who am I?</vt:lpstr>
      <vt:lpstr>PowerPoint Presentation</vt:lpstr>
      <vt:lpstr>Reviewing Inheritance</vt:lpstr>
      <vt:lpstr>More about super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 Smith</dc:creator>
  <cp:lastModifiedBy>Carlos Rebelo</cp:lastModifiedBy>
  <cp:revision>385</cp:revision>
  <cp:lastPrinted>2022-10-25T16:19:24Z</cp:lastPrinted>
  <dcterms:created xsi:type="dcterms:W3CDTF">2021-03-09T13:58:10Z</dcterms:created>
  <dcterms:modified xsi:type="dcterms:W3CDTF">2024-04-07T15:30:13Z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0x0101006F97C022B717B146BA0446DF4C6D9077</vt:lpwstr>
  </property>
</Properties>
</file>